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510" r:id="rId6"/>
    <p:sldId id="514" r:id="rId7"/>
    <p:sldId id="319" r:id="rId8"/>
    <p:sldId id="511" r:id="rId9"/>
    <p:sldId id="517" r:id="rId10"/>
    <p:sldId id="518" r:id="rId11"/>
    <p:sldId id="520" r:id="rId12"/>
    <p:sldId id="519" r:id="rId13"/>
    <p:sldId id="521" r:id="rId14"/>
    <p:sldId id="522" r:id="rId15"/>
    <p:sldId id="523" r:id="rId16"/>
    <p:sldId id="513" r:id="rId17"/>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449"/>
    <a:srgbClr val="B69DC3"/>
    <a:srgbClr val="F4E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02B29-D534-4D34-B0E5-17C9879D5B92}" v="4" dt="2025-01-09T10:47:39.4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43" d="100"/>
          <a:sy n="43" d="100"/>
        </p:scale>
        <p:origin x="1541"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291" y="-275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sz="1000" b="1" dirty="0">
                <a:solidFill>
                  <a:schemeClr val="tx1"/>
                </a:solidFill>
                <a:latin typeface="Arial" panose="020B0604020202020204" pitchFamily="34" charset="0"/>
                <a:cs typeface="Arial" panose="020B0604020202020204" pitchFamily="34" charset="0"/>
              </a:rPr>
              <a:t>Evolution population</a:t>
            </a:r>
            <a:r>
              <a:rPr lang="en-US" sz="1000" b="1" baseline="0" dirty="0">
                <a:solidFill>
                  <a:schemeClr val="tx1"/>
                </a:solidFill>
                <a:latin typeface="Arial" panose="020B0604020202020204" pitchFamily="34" charset="0"/>
                <a:cs typeface="Arial" panose="020B0604020202020204" pitchFamily="34" charset="0"/>
              </a:rPr>
              <a:t> </a:t>
            </a:r>
            <a:r>
              <a:rPr lang="en-US" sz="1000" b="1" baseline="0" dirty="0" err="1">
                <a:solidFill>
                  <a:schemeClr val="tx1"/>
                </a:solidFill>
                <a:latin typeface="Arial" panose="020B0604020202020204" pitchFamily="34" charset="0"/>
                <a:cs typeface="Arial" panose="020B0604020202020204" pitchFamily="34" charset="0"/>
              </a:rPr>
              <a:t>totale</a:t>
            </a:r>
            <a:r>
              <a:rPr lang="en-US" sz="1000" b="1" baseline="0" dirty="0">
                <a:solidFill>
                  <a:schemeClr val="tx1"/>
                </a:solidFill>
                <a:latin typeface="Arial" panose="020B0604020202020204" pitchFamily="34" charset="0"/>
                <a:cs typeface="Arial" panose="020B0604020202020204" pitchFamily="34" charset="0"/>
              </a:rPr>
              <a:t> – source INSEE</a:t>
            </a:r>
            <a:endParaRPr lang="en-US" sz="10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Feuil1!$B$1</c:f>
              <c:strCache>
                <c:ptCount val="1"/>
                <c:pt idx="0">
                  <c:v>nombre d'habitants</c:v>
                </c:pt>
              </c:strCache>
            </c:strRef>
          </c:tx>
          <c:spPr>
            <a:ln w="22225" cap="rnd" cmpd="sng" algn="ctr">
              <a:solidFill>
                <a:schemeClr val="accent2"/>
              </a:solidFill>
              <a:round/>
            </a:ln>
            <a:effectLst/>
          </c:spPr>
          <c:marker>
            <c:symbol val="none"/>
          </c:marker>
          <c:cat>
            <c:numRef>
              <c:f>Feuil1!$A$2:$A$11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Feuil1!$B$2:$B$11</c:f>
              <c:numCache>
                <c:formatCode>General</c:formatCode>
                <c:ptCount val="10"/>
                <c:pt idx="0">
                  <c:v>76605</c:v>
                </c:pt>
                <c:pt idx="1">
                  <c:v>76629</c:v>
                </c:pt>
                <c:pt idx="2">
                  <c:v>76326</c:v>
                </c:pt>
                <c:pt idx="3">
                  <c:v>75915</c:v>
                </c:pt>
                <c:pt idx="4">
                  <c:v>75583</c:v>
                </c:pt>
                <c:pt idx="5">
                  <c:v>74969</c:v>
                </c:pt>
                <c:pt idx="6">
                  <c:v>74566</c:v>
                </c:pt>
                <c:pt idx="7">
                  <c:v>74480</c:v>
                </c:pt>
                <c:pt idx="8">
                  <c:v>74147</c:v>
                </c:pt>
                <c:pt idx="9">
                  <c:v>74208</c:v>
                </c:pt>
              </c:numCache>
            </c:numRef>
          </c:val>
          <c:smooth val="0"/>
          <c:extLst>
            <c:ext xmlns:c16="http://schemas.microsoft.com/office/drawing/2014/chart" uri="{C3380CC4-5D6E-409C-BE32-E72D297353CC}">
              <c16:uniqueId val="{00000000-F2AF-47B2-B0BD-7F64886A451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80280911"/>
        <c:axId val="1280285711"/>
      </c:lineChart>
      <c:catAx>
        <c:axId val="1280280911"/>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spc="20" baseline="0">
                <a:solidFill>
                  <a:schemeClr val="dk1">
                    <a:lumMod val="65000"/>
                    <a:lumOff val="35000"/>
                  </a:schemeClr>
                </a:solidFill>
                <a:latin typeface="+mn-lt"/>
                <a:ea typeface="+mn-ea"/>
                <a:cs typeface="+mn-cs"/>
              </a:defRPr>
            </a:pPr>
            <a:endParaRPr lang="fr-FR"/>
          </a:p>
        </c:txPr>
        <c:crossAx val="1280285711"/>
        <c:crosses val="autoZero"/>
        <c:auto val="1"/>
        <c:lblAlgn val="ctr"/>
        <c:lblOffset val="100"/>
        <c:noMultiLvlLbl val="0"/>
      </c:catAx>
      <c:valAx>
        <c:axId val="12802857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dk1">
                    <a:lumMod val="65000"/>
                    <a:lumOff val="35000"/>
                  </a:schemeClr>
                </a:solidFill>
                <a:latin typeface="+mn-lt"/>
                <a:ea typeface="+mn-ea"/>
                <a:cs typeface="+mn-cs"/>
              </a:defRPr>
            </a:pPr>
            <a:endParaRPr lang="fr-FR"/>
          </a:p>
        </c:txPr>
        <c:crossAx val="1280280911"/>
        <c:crosses val="autoZero"/>
        <c:crossBetween val="between"/>
      </c:valAx>
      <c:spPr>
        <a:gradFill>
          <a:gsLst>
            <a:gs pos="100000">
              <a:schemeClr val="lt1">
                <a:lumMod val="95000"/>
              </a:schemeClr>
            </a:gs>
            <a:gs pos="0">
              <a:schemeClr val="lt1"/>
            </a:gs>
          </a:gsLst>
          <a:lin ang="5400000" scaled="0"/>
        </a:gradFill>
        <a:ln>
          <a:solidFill>
            <a:srgbClr val="D99449"/>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E74824B-9B2E-4090-A565-8A0D58FE1020}"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32E28512-D92A-4ECC-8747-6C680722E3E9}" type="slidenum">
              <a:rPr lang="fr-FR" smtClean="0"/>
              <a:t>‹N°›</a:t>
            </a:fld>
            <a:endParaRPr lang="fr-FR"/>
          </a:p>
        </p:txBody>
      </p:sp>
    </p:spTree>
    <p:extLst>
      <p:ext uri="{BB962C8B-B14F-4D97-AF65-F5344CB8AC3E}">
        <p14:creationId xmlns:p14="http://schemas.microsoft.com/office/powerpoint/2010/main" val="405135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812800"/>
            <a:ext cx="5408612" cy="4057650"/>
          </a:xfrm>
        </p:spPr>
      </p:sp>
      <p:sp>
        <p:nvSpPr>
          <p:cNvPr id="3" name="Espace réservé des commentaires 2"/>
          <p:cNvSpPr>
            <a:spLocks noGrp="1"/>
          </p:cNvSpPr>
          <p:nvPr>
            <p:ph type="body" idx="1"/>
          </p:nvPr>
        </p:nvSpPr>
        <p:spPr>
          <a:xfrm>
            <a:off x="682758" y="5139742"/>
            <a:ext cx="5462058" cy="4869230"/>
          </a:xfrm>
          <a:prstGeom prst="rect">
            <a:avLst/>
          </a:prstGeom>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B62F66-E859-4F32-B1C6-4F41E3272976}" type="slidenum">
              <a:rPr lang="fr-FR" smtClean="0"/>
              <a:pPr/>
              <a:t>1</a:t>
            </a:fld>
            <a:endParaRPr lang="fr-FR" dirty="0"/>
          </a:p>
        </p:txBody>
      </p:sp>
    </p:spTree>
    <p:extLst>
      <p:ext uri="{BB962C8B-B14F-4D97-AF65-F5344CB8AC3E}">
        <p14:creationId xmlns:p14="http://schemas.microsoft.com/office/powerpoint/2010/main" val="89120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62A4-E60C-73D9-1769-4D6464AB69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27AC8A-C8A8-A7F8-28B7-0A8600A9F5DA}"/>
              </a:ext>
            </a:extLst>
          </p:cNvPr>
          <p:cNvSpPr>
            <a:spLocks noGrp="1" noRot="1" noChangeAspect="1"/>
          </p:cNvSpPr>
          <p:nvPr>
            <p:ph type="sldImg"/>
          </p:nvPr>
        </p:nvSpPr>
        <p:spPr>
          <a:xfrm>
            <a:off x="1177925" y="1233488"/>
            <a:ext cx="4441825" cy="3332162"/>
          </a:xfrm>
        </p:spPr>
      </p:sp>
      <p:sp>
        <p:nvSpPr>
          <p:cNvPr id="3" name="Espace réservé des notes 2">
            <a:extLst>
              <a:ext uri="{FF2B5EF4-FFF2-40B4-BE49-F238E27FC236}">
                <a16:creationId xmlns:a16="http://schemas.microsoft.com/office/drawing/2014/main" id="{8CED1230-DF72-9469-D2BA-B2F0174DC739}"/>
              </a:ext>
            </a:extLst>
          </p:cNvPr>
          <p:cNvSpPr>
            <a:spLocks noGrp="1"/>
          </p:cNvSpPr>
          <p:nvPr>
            <p:ph type="body" idx="1"/>
          </p:nvPr>
        </p:nvSpPr>
        <p:spPr/>
        <p:txBody>
          <a:bodyPr/>
          <a:lstStyle/>
          <a:p>
            <a:r>
              <a:rPr lang="fr-FR" sz="1200" b="0" u="none" strike="noStrike" dirty="0">
                <a:solidFill>
                  <a:schemeClr val="bg2">
                    <a:lumMod val="25000"/>
                  </a:schemeClr>
                </a:solidFill>
                <a:effectLst/>
                <a:latin typeface="Arial Narrow" panose="020B0606020202030204" pitchFamily="34" charset="0"/>
                <a:ea typeface="Times New Roman" panose="02020603050405020304" pitchFamily="18" charset="0"/>
                <a:cs typeface="Times New Roman" panose="02020603050405020304" pitchFamily="18" charset="0"/>
              </a:rPr>
              <a:t>il ne s’agit pas de bouleverser les orientations du PADD, ni les « règles » déjà rédigées du DOO, mais bien de les réinterroger au regard des nouvelles tendances structurelles et du nouveau cadre réglementaire : un recalibrage des objectifs chiffrés sur le plan démographique, de production de logements et enfin de consommation des espaces; intégration des nouvelles thématiques, telles que la trame noire, l’identification des friches et enrichissement du contenu actuel.</a:t>
            </a:r>
            <a:endParaRPr lang="fr-FR" sz="1200" dirty="0">
              <a:solidFill>
                <a:schemeClr val="bg2">
                  <a:lumMod val="25000"/>
                </a:schemeClr>
              </a:solidFill>
              <a:latin typeface="Arial Narrow" panose="020B0606020202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F798E647-0107-07B0-9067-6537D99B43D8}"/>
              </a:ext>
            </a:extLst>
          </p:cNvPr>
          <p:cNvSpPr>
            <a:spLocks noGrp="1"/>
          </p:cNvSpPr>
          <p:nvPr>
            <p:ph type="sldNum" sz="quarter" idx="5"/>
          </p:nvPr>
        </p:nvSpPr>
        <p:spPr/>
        <p:txBody>
          <a:bodyPr/>
          <a:lstStyle/>
          <a:p>
            <a:fld id="{32E28512-D92A-4ECC-8747-6C680722E3E9}" type="slidenum">
              <a:rPr lang="fr-FR" smtClean="0"/>
              <a:t>13</a:t>
            </a:fld>
            <a:endParaRPr lang="fr-FR"/>
          </a:p>
        </p:txBody>
      </p:sp>
    </p:spTree>
    <p:extLst>
      <p:ext uri="{BB962C8B-B14F-4D97-AF65-F5344CB8AC3E}">
        <p14:creationId xmlns:p14="http://schemas.microsoft.com/office/powerpoint/2010/main" val="283648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BEA5C-D0D6-C27E-B0E0-751FB85B1A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5EDBE6E-54CB-23DA-06B1-C683DF27FCEE}"/>
              </a:ext>
            </a:extLst>
          </p:cNvPr>
          <p:cNvSpPr>
            <a:spLocks noGrp="1" noRot="1" noChangeAspect="1"/>
          </p:cNvSpPr>
          <p:nvPr>
            <p:ph type="sldImg"/>
          </p:nvPr>
        </p:nvSpPr>
        <p:spPr>
          <a:xfrm>
            <a:off x="1177925" y="1233488"/>
            <a:ext cx="4441825" cy="3332162"/>
          </a:xfrm>
        </p:spPr>
      </p:sp>
      <p:sp>
        <p:nvSpPr>
          <p:cNvPr id="3" name="Espace réservé des notes 2">
            <a:extLst>
              <a:ext uri="{FF2B5EF4-FFF2-40B4-BE49-F238E27FC236}">
                <a16:creationId xmlns:a16="http://schemas.microsoft.com/office/drawing/2014/main" id="{67F71551-68C5-48B1-BC5C-AE30EC988890}"/>
              </a:ext>
            </a:extLst>
          </p:cNvPr>
          <p:cNvSpPr>
            <a:spLocks noGrp="1"/>
          </p:cNvSpPr>
          <p:nvPr>
            <p:ph type="body" idx="1"/>
          </p:nvPr>
        </p:nvSpPr>
        <p:spPr/>
        <p:txBody>
          <a:bodyPr/>
          <a:lstStyle/>
          <a:p>
            <a:r>
              <a:rPr lang="fr-FR" sz="1200" b="0" u="none" strike="noStrike" dirty="0">
                <a:solidFill>
                  <a:schemeClr val="bg2">
                    <a:lumMod val="25000"/>
                  </a:schemeClr>
                </a:solidFill>
                <a:effectLst/>
                <a:latin typeface="Arial Narrow" panose="020B0606020202030204" pitchFamily="34" charset="0"/>
                <a:ea typeface="Times New Roman" panose="02020603050405020304" pitchFamily="18" charset="0"/>
                <a:cs typeface="Times New Roman" panose="02020603050405020304" pitchFamily="18" charset="0"/>
              </a:rPr>
              <a:t>il ne s’agit pas de bouleverser les orientations du PADD, ni les « règles » déjà rédigées du DOO, mais bien de les réinterroger au regard des nouvelles tendances structurelles et du nouveau cadre réglementaire : un recalibrage des objectifs chiffrés sur le plan démographique, de production de logements et enfin de consommation des espaces; intégration des nouvelles thématiques, telles que la trame noire, l’identification des friches et enrichissement du contenu actuel.</a:t>
            </a:r>
            <a:endParaRPr lang="fr-FR" sz="1200" dirty="0">
              <a:solidFill>
                <a:schemeClr val="bg2">
                  <a:lumMod val="25000"/>
                </a:schemeClr>
              </a:solidFill>
              <a:latin typeface="Arial Narrow" panose="020B0606020202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ED4B3967-03F2-1AEF-A5D0-C9283E97BB08}"/>
              </a:ext>
            </a:extLst>
          </p:cNvPr>
          <p:cNvSpPr>
            <a:spLocks noGrp="1"/>
          </p:cNvSpPr>
          <p:nvPr>
            <p:ph type="sldNum" sz="quarter" idx="5"/>
          </p:nvPr>
        </p:nvSpPr>
        <p:spPr/>
        <p:txBody>
          <a:bodyPr/>
          <a:lstStyle/>
          <a:p>
            <a:fld id="{32E28512-D92A-4ECC-8747-6C680722E3E9}" type="slidenum">
              <a:rPr lang="fr-FR" smtClean="0"/>
              <a:t>2</a:t>
            </a:fld>
            <a:endParaRPr lang="fr-FR"/>
          </a:p>
        </p:txBody>
      </p:sp>
    </p:spTree>
    <p:extLst>
      <p:ext uri="{BB962C8B-B14F-4D97-AF65-F5344CB8AC3E}">
        <p14:creationId xmlns:p14="http://schemas.microsoft.com/office/powerpoint/2010/main" val="379117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DBD4-F3B3-6C62-FF80-F915386E8B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D0A516-6BEA-B648-EF12-8E0B08D48EFF}"/>
              </a:ext>
            </a:extLst>
          </p:cNvPr>
          <p:cNvSpPr>
            <a:spLocks noGrp="1" noRot="1" noChangeAspect="1"/>
          </p:cNvSpPr>
          <p:nvPr>
            <p:ph type="sldImg"/>
          </p:nvPr>
        </p:nvSpPr>
        <p:spPr>
          <a:xfrm>
            <a:off x="1177925" y="1233488"/>
            <a:ext cx="4441825" cy="3332162"/>
          </a:xfrm>
        </p:spPr>
      </p:sp>
      <p:sp>
        <p:nvSpPr>
          <p:cNvPr id="3" name="Espace réservé des notes 2">
            <a:extLst>
              <a:ext uri="{FF2B5EF4-FFF2-40B4-BE49-F238E27FC236}">
                <a16:creationId xmlns:a16="http://schemas.microsoft.com/office/drawing/2014/main" id="{0AB15870-D54C-DEE9-5847-8B825F8BDB1F}"/>
              </a:ext>
            </a:extLst>
          </p:cNvPr>
          <p:cNvSpPr>
            <a:spLocks noGrp="1"/>
          </p:cNvSpPr>
          <p:nvPr>
            <p:ph type="body" idx="1"/>
          </p:nvPr>
        </p:nvSpPr>
        <p:spPr/>
        <p:txBody>
          <a:bodyPr/>
          <a:lstStyle/>
          <a:p>
            <a:r>
              <a:rPr lang="fr-FR" sz="1200" i="1" dirty="0">
                <a:latin typeface="Arial Narrow" panose="020B0606020202030204" pitchFamily="34" charset="0"/>
              </a:rPr>
              <a:t>- Mobiliser 426 logements pour assurer le renouvellement du parc</a:t>
            </a:r>
          </a:p>
          <a:p>
            <a:r>
              <a:rPr lang="fr-FR" sz="1200" i="1" dirty="0">
                <a:latin typeface="Arial Narrow" panose="020B0606020202030204" pitchFamily="34" charset="0"/>
              </a:rPr>
              <a:t>- Mobiliser 3 144 logements pour maintenir la population en place en fonction du phénomène de desserrement des ménages (taille ménage 2034 : 2,04)</a:t>
            </a:r>
          </a:p>
          <a:p>
            <a:r>
              <a:rPr lang="fr-FR" sz="1200" i="1" dirty="0">
                <a:latin typeface="Arial Narrow" panose="020B0606020202030204" pitchFamily="34" charset="0"/>
              </a:rPr>
              <a:t>- Mobiliser 224 logements pour assurer la fluidité du parc</a:t>
            </a:r>
          </a:p>
          <a:p>
            <a:endParaRPr lang="fr-FR" dirty="0"/>
          </a:p>
        </p:txBody>
      </p:sp>
      <p:sp>
        <p:nvSpPr>
          <p:cNvPr id="4" name="Espace réservé du numéro de diapositive 3">
            <a:extLst>
              <a:ext uri="{FF2B5EF4-FFF2-40B4-BE49-F238E27FC236}">
                <a16:creationId xmlns:a16="http://schemas.microsoft.com/office/drawing/2014/main" id="{2AFDFAE2-7126-0484-6613-81F3F778B04C}"/>
              </a:ext>
            </a:extLst>
          </p:cNvPr>
          <p:cNvSpPr>
            <a:spLocks noGrp="1"/>
          </p:cNvSpPr>
          <p:nvPr>
            <p:ph type="sldNum" sz="quarter" idx="5"/>
          </p:nvPr>
        </p:nvSpPr>
        <p:spPr/>
        <p:txBody>
          <a:bodyPr/>
          <a:lstStyle/>
          <a:p>
            <a:fld id="{32E28512-D92A-4ECC-8747-6C680722E3E9}" type="slidenum">
              <a:rPr lang="fr-FR" smtClean="0"/>
              <a:t>5</a:t>
            </a:fld>
            <a:endParaRPr lang="fr-FR"/>
          </a:p>
        </p:txBody>
      </p:sp>
    </p:spTree>
    <p:extLst>
      <p:ext uri="{BB962C8B-B14F-4D97-AF65-F5344CB8AC3E}">
        <p14:creationId xmlns:p14="http://schemas.microsoft.com/office/powerpoint/2010/main" val="138579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E28512-D92A-4ECC-8747-6C680722E3E9}" type="slidenum">
              <a:rPr lang="fr-FR" smtClean="0"/>
              <a:t>6</a:t>
            </a:fld>
            <a:endParaRPr lang="fr-FR"/>
          </a:p>
        </p:txBody>
      </p:sp>
    </p:spTree>
    <p:extLst>
      <p:ext uri="{BB962C8B-B14F-4D97-AF65-F5344CB8AC3E}">
        <p14:creationId xmlns:p14="http://schemas.microsoft.com/office/powerpoint/2010/main" val="166196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Taux de croissance annuelle de -0,28 % (INSEE 0,3%) entre 2015 et 2019.</a:t>
            </a:r>
          </a:p>
          <a:p>
            <a:r>
              <a:rPr lang="fr-FR" dirty="0"/>
              <a:t>Pop 2021 72 264 </a:t>
            </a:r>
            <a:r>
              <a:rPr lang="fr-FR" dirty="0" err="1"/>
              <a:t>hab</a:t>
            </a:r>
            <a:endParaRPr lang="fr-FR" dirty="0"/>
          </a:p>
        </p:txBody>
      </p:sp>
      <p:sp>
        <p:nvSpPr>
          <p:cNvPr id="4" name="Espace réservé du numéro de diapositive 3"/>
          <p:cNvSpPr>
            <a:spLocks noGrp="1"/>
          </p:cNvSpPr>
          <p:nvPr>
            <p:ph type="sldNum" sz="quarter" idx="5"/>
          </p:nvPr>
        </p:nvSpPr>
        <p:spPr/>
        <p:txBody>
          <a:bodyPr/>
          <a:lstStyle/>
          <a:p>
            <a:fld id="{32E28512-D92A-4ECC-8747-6C680722E3E9}" type="slidenum">
              <a:rPr lang="fr-FR" smtClean="0"/>
              <a:t>7</a:t>
            </a:fld>
            <a:endParaRPr lang="fr-FR"/>
          </a:p>
        </p:txBody>
      </p:sp>
      <p:pic>
        <p:nvPicPr>
          <p:cNvPr id="6" name="Image 5">
            <a:extLst>
              <a:ext uri="{FF2B5EF4-FFF2-40B4-BE49-F238E27FC236}">
                <a16:creationId xmlns:a16="http://schemas.microsoft.com/office/drawing/2014/main" id="{855BE997-080F-202A-6813-34717DE955D9}"/>
              </a:ext>
            </a:extLst>
          </p:cNvPr>
          <p:cNvPicPr>
            <a:picLocks noChangeAspect="1"/>
          </p:cNvPicPr>
          <p:nvPr/>
        </p:nvPicPr>
        <p:blipFill>
          <a:blip r:embed="rId3"/>
          <a:stretch>
            <a:fillRect/>
          </a:stretch>
        </p:blipFill>
        <p:spPr>
          <a:xfrm>
            <a:off x="788737" y="5165000"/>
            <a:ext cx="4534535" cy="1155862"/>
          </a:xfrm>
          <a:prstGeom prst="rect">
            <a:avLst/>
          </a:prstGeom>
        </p:spPr>
      </p:pic>
    </p:spTree>
    <p:extLst>
      <p:ext uri="{BB962C8B-B14F-4D97-AF65-F5344CB8AC3E}">
        <p14:creationId xmlns:p14="http://schemas.microsoft.com/office/powerpoint/2010/main" val="217388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Nombre ménages en 2021 : 34 255</a:t>
            </a:r>
          </a:p>
        </p:txBody>
      </p:sp>
      <p:sp>
        <p:nvSpPr>
          <p:cNvPr id="4" name="Espace réservé du numéro de diapositive 3"/>
          <p:cNvSpPr>
            <a:spLocks noGrp="1"/>
          </p:cNvSpPr>
          <p:nvPr>
            <p:ph type="sldNum" sz="quarter" idx="5"/>
          </p:nvPr>
        </p:nvSpPr>
        <p:spPr/>
        <p:txBody>
          <a:bodyPr/>
          <a:lstStyle/>
          <a:p>
            <a:fld id="{32E28512-D92A-4ECC-8747-6C680722E3E9}" type="slidenum">
              <a:rPr lang="fr-FR" smtClean="0"/>
              <a:t>8</a:t>
            </a:fld>
            <a:endParaRPr lang="fr-FR"/>
          </a:p>
        </p:txBody>
      </p:sp>
    </p:spTree>
    <p:extLst>
      <p:ext uri="{BB962C8B-B14F-4D97-AF65-F5344CB8AC3E}">
        <p14:creationId xmlns:p14="http://schemas.microsoft.com/office/powerpoint/2010/main" val="364445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Ménages en 2040 = 35774 issu du desserrement de la taille des ménages et 1 714 issu de la </a:t>
            </a:r>
            <a:r>
              <a:rPr lang="fr-FR"/>
              <a:t>croissance démographique</a:t>
            </a:r>
            <a:endParaRPr lang="fr-FR" dirty="0"/>
          </a:p>
        </p:txBody>
      </p:sp>
      <p:sp>
        <p:nvSpPr>
          <p:cNvPr id="4" name="Espace réservé du numéro de diapositive 3"/>
          <p:cNvSpPr>
            <a:spLocks noGrp="1"/>
          </p:cNvSpPr>
          <p:nvPr>
            <p:ph type="sldNum" sz="quarter" idx="5"/>
          </p:nvPr>
        </p:nvSpPr>
        <p:spPr/>
        <p:txBody>
          <a:bodyPr/>
          <a:lstStyle/>
          <a:p>
            <a:fld id="{32E28512-D92A-4ECC-8747-6C680722E3E9}" type="slidenum">
              <a:rPr lang="fr-FR" smtClean="0"/>
              <a:t>10</a:t>
            </a:fld>
            <a:endParaRPr lang="fr-FR"/>
          </a:p>
        </p:txBody>
      </p:sp>
    </p:spTree>
    <p:extLst>
      <p:ext uri="{BB962C8B-B14F-4D97-AF65-F5344CB8AC3E}">
        <p14:creationId xmlns:p14="http://schemas.microsoft.com/office/powerpoint/2010/main" val="235767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mémoire besoins initiaux 6 000 entre 2020 et 2034</a:t>
            </a:r>
          </a:p>
          <a:p>
            <a:endParaRPr lang="fr-FR" dirty="0"/>
          </a:p>
          <a:p>
            <a:pPr marL="342900" lvl="0" indent="-342900" algn="just">
              <a:buFont typeface="Symbol" panose="05050102010706020507" pitchFamily="18" charset="2"/>
              <a:buChar char=""/>
            </a:pPr>
            <a:r>
              <a:rPr lang="fr-FR" sz="1800" b="1" u="sng" dirty="0">
                <a:effectLst/>
                <a:latin typeface="Century Gothic" panose="020B0502020202020204" pitchFamily="34" charset="0"/>
                <a:ea typeface="Times New Roman" panose="02020603050405020304" pitchFamily="18" charset="0"/>
                <a:cs typeface="Arial" panose="020B0604020202020204" pitchFamily="34" charset="0"/>
              </a:rPr>
              <a:t>L’offre de logements à produire comprend :</a:t>
            </a:r>
            <a:endParaRPr lang="fr-FR" sz="1800" dirty="0">
              <a:effectLst/>
              <a:latin typeface="Times New Roman" panose="02020603050405020304" pitchFamily="18" charset="0"/>
              <a:ea typeface="Times New Roman" panose="02020603050405020304" pitchFamily="18" charset="0"/>
            </a:endParaRPr>
          </a:p>
          <a:p>
            <a:pPr marL="342900" lvl="0" indent="-342900" algn="just">
              <a:spcBef>
                <a:spcPts val="300"/>
              </a:spcBef>
              <a:buFont typeface="Calibri" panose="020F0502020204030204" pitchFamily="34" charset="0"/>
              <a:buChar char="-"/>
            </a:pPr>
            <a:r>
              <a:rPr lang="fr-FR" sz="1800" dirty="0">
                <a:effectLst/>
                <a:latin typeface="Century Gothic" panose="020B0502020202020204" pitchFamily="34" charset="0"/>
                <a:ea typeface="Calibri" panose="020F0502020204030204" pitchFamily="34" charset="0"/>
                <a:cs typeface="Arial" panose="020B0604020202020204" pitchFamily="34" charset="0"/>
              </a:rPr>
              <a:t>la construction neuve : réalisée en densification et renouvellement au sein des enveloppes urbaines et extension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300"/>
              </a:spcBef>
              <a:buFont typeface="Calibri" panose="020F0502020204030204" pitchFamily="34" charset="0"/>
              <a:buChar char="-"/>
            </a:pPr>
            <a:r>
              <a:rPr lang="fr-FR" sz="1800" dirty="0">
                <a:effectLst/>
                <a:latin typeface="Century Gothic" panose="020B0502020202020204" pitchFamily="34" charset="0"/>
                <a:ea typeface="Calibri" panose="020F0502020204030204" pitchFamily="34" charset="0"/>
                <a:cs typeface="Arial" panose="020B0604020202020204" pitchFamily="34" charset="0"/>
              </a:rPr>
              <a:t>la reconquête des logements vacants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300"/>
              </a:spcBef>
              <a:buFont typeface="Calibri" panose="020F0502020204030204" pitchFamily="34" charset="0"/>
              <a:buChar char="-"/>
            </a:pPr>
            <a:r>
              <a:rPr lang="fr-FR" sz="1800" dirty="0">
                <a:effectLst/>
                <a:latin typeface="Century Gothic" panose="020B0502020202020204" pitchFamily="34" charset="0"/>
                <a:ea typeface="Calibri" panose="020F0502020204030204" pitchFamily="34" charset="0"/>
                <a:cs typeface="Arial" panose="020B0604020202020204" pitchFamily="34" charset="0"/>
              </a:rPr>
              <a:t>le changement de destination.</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entury Gothic" panose="020B0502020202020204" pitchFamily="34"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2E28512-D92A-4ECC-8747-6C680722E3E9}" type="slidenum">
              <a:rPr lang="fr-FR" smtClean="0"/>
              <a:t>11</a:t>
            </a:fld>
            <a:endParaRPr lang="fr-FR"/>
          </a:p>
        </p:txBody>
      </p:sp>
    </p:spTree>
    <p:extLst>
      <p:ext uri="{BB962C8B-B14F-4D97-AF65-F5344CB8AC3E}">
        <p14:creationId xmlns:p14="http://schemas.microsoft.com/office/powerpoint/2010/main" val="4964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rtl="0" eaLnBrk="1" fontAlgn="t" latinLnBrk="0" hangingPunct="1"/>
            <a:r>
              <a:rPr lang="fr-FR" sz="1800" b="1" i="0" u="none" strike="noStrike" kern="1200" dirty="0">
                <a:solidFill>
                  <a:srgbClr val="FFFFFF"/>
                </a:solidFill>
                <a:effectLst/>
                <a:latin typeface="Calibri" panose="020F0502020204030204" pitchFamily="34" charset="0"/>
              </a:rPr>
              <a:t>NIVEAU ARMATURE URBAINE</a:t>
            </a:r>
            <a:endParaRPr lang="fr-FR" sz="1800" b="0" i="0" u="none" strike="noStrike" dirty="0">
              <a:effectLst/>
              <a:latin typeface="Arial" panose="020B0604020202020204" pitchFamily="34" charset="0"/>
            </a:endParaRPr>
          </a:p>
          <a:p>
            <a:pPr marL="0" algn="ctr" rtl="0" eaLnBrk="1" fontAlgn="t" latinLnBrk="0" hangingPunct="1"/>
            <a:r>
              <a:rPr lang="fr-FR" sz="1800" b="1" i="0" u="none" strike="noStrike" kern="1200" dirty="0">
                <a:solidFill>
                  <a:srgbClr val="FFFFFF"/>
                </a:solidFill>
                <a:effectLst/>
                <a:latin typeface="Calibri" panose="020F0502020204030204" pitchFamily="34" charset="0"/>
              </a:rPr>
              <a:t>Logts à mobiliser à partir de 2020</a:t>
            </a:r>
            <a:endParaRPr lang="fr-FR" sz="1800" b="0" i="0" u="none" strike="noStrike" dirty="0">
              <a:effectLst/>
              <a:latin typeface="Arial" panose="020B0604020202020204" pitchFamily="34" charset="0"/>
            </a:endParaRPr>
          </a:p>
          <a:p>
            <a:pPr marL="0" algn="l" rtl="0" eaLnBrk="1" fontAlgn="t" latinLnBrk="0" hangingPunct="1"/>
            <a:r>
              <a:rPr lang="fr-FR" sz="1800" b="0" i="0" u="none" strike="noStrike" kern="1200" dirty="0">
                <a:solidFill>
                  <a:srgbClr val="000000"/>
                </a:solidFill>
                <a:effectLst/>
                <a:latin typeface="Calibri" panose="020F0502020204030204" pitchFamily="34" charset="0"/>
              </a:rPr>
              <a:t>Ville – Centre</a:t>
            </a:r>
            <a:endParaRPr lang="fr-FR" sz="1800" b="0" i="0" u="none" strike="noStrike" dirty="0">
              <a:effectLst/>
              <a:latin typeface="Arial" panose="020B0604020202020204" pitchFamily="34" charset="0"/>
            </a:endParaRPr>
          </a:p>
          <a:p>
            <a:pPr marL="0" algn="ctr" rtl="0" eaLnBrk="1" fontAlgn="t" latinLnBrk="0" hangingPunct="1"/>
            <a:r>
              <a:rPr lang="fr-FR" sz="1800" b="1" i="0" u="none" strike="noStrike" kern="1200" dirty="0">
                <a:solidFill>
                  <a:srgbClr val="000000"/>
                </a:solidFill>
                <a:effectLst/>
                <a:latin typeface="Calibri" panose="020F0502020204030204" pitchFamily="34" charset="0"/>
              </a:rPr>
              <a:t>3 600</a:t>
            </a:r>
            <a:endParaRPr lang="fr-FR" sz="1800" b="0" i="0" u="none" strike="noStrike" dirty="0">
              <a:effectLst/>
              <a:latin typeface="Arial" panose="020B0604020202020204" pitchFamily="34" charset="0"/>
            </a:endParaRPr>
          </a:p>
          <a:p>
            <a:pPr marL="0" algn="l" rtl="0" eaLnBrk="1" fontAlgn="t" latinLnBrk="0" hangingPunct="1"/>
            <a:r>
              <a:rPr lang="fr-FR" sz="1800" b="0" i="0" u="none" strike="noStrike" kern="1200" dirty="0">
                <a:solidFill>
                  <a:srgbClr val="000000"/>
                </a:solidFill>
                <a:effectLst/>
                <a:latin typeface="Calibri" panose="020F0502020204030204" pitchFamily="34" charset="0"/>
              </a:rPr>
              <a:t>Bourgs-centre</a:t>
            </a:r>
            <a:endParaRPr lang="fr-FR" sz="1800" b="0" i="0" u="none" strike="noStrike" dirty="0">
              <a:effectLst/>
              <a:latin typeface="Arial" panose="020B0604020202020204" pitchFamily="34" charset="0"/>
            </a:endParaRPr>
          </a:p>
          <a:p>
            <a:pPr marL="0" algn="l" rtl="0" eaLnBrk="1" fontAlgn="t" latinLnBrk="0" hangingPunct="1"/>
            <a:r>
              <a:rPr lang="fr-FR" sz="1800" b="0" i="0" u="none" strike="noStrike" kern="1200" dirty="0">
                <a:solidFill>
                  <a:srgbClr val="000000"/>
                </a:solidFill>
                <a:effectLst/>
                <a:latin typeface="Calibri" panose="020F0502020204030204" pitchFamily="34" charset="0"/>
              </a:rPr>
              <a:t>Bourgs-relais</a:t>
            </a:r>
            <a:endParaRPr lang="fr-FR" sz="1800" b="0" i="0" u="none" strike="noStrike" dirty="0">
              <a:effectLst/>
              <a:latin typeface="Arial" panose="020B0604020202020204" pitchFamily="34" charset="0"/>
            </a:endParaRPr>
          </a:p>
          <a:p>
            <a:pPr marL="0" algn="ctr" rtl="0" eaLnBrk="1" fontAlgn="t" latinLnBrk="0" hangingPunct="1"/>
            <a:r>
              <a:rPr lang="fr-FR" sz="1800" b="1" i="0" u="none" strike="noStrike" kern="1200" dirty="0">
                <a:solidFill>
                  <a:srgbClr val="000000"/>
                </a:solidFill>
                <a:effectLst/>
                <a:latin typeface="Calibri" panose="020F0502020204030204" pitchFamily="34" charset="0"/>
              </a:rPr>
              <a:t>2 400</a:t>
            </a:r>
            <a:endParaRPr lang="fr-FR" sz="1800" b="0" i="0" u="none" strike="noStrike" dirty="0">
              <a:effectLst/>
              <a:latin typeface="Arial" panose="020B0604020202020204" pitchFamily="34" charset="0"/>
            </a:endParaRPr>
          </a:p>
          <a:p>
            <a:pPr marL="0" algn="l" rtl="0" eaLnBrk="1" fontAlgn="t" latinLnBrk="0" hangingPunct="1"/>
            <a:r>
              <a:rPr lang="fr-FR" sz="1800" b="0" i="0" u="none" strike="noStrike" kern="1200" dirty="0">
                <a:solidFill>
                  <a:srgbClr val="000000"/>
                </a:solidFill>
                <a:effectLst/>
                <a:latin typeface="Calibri" panose="020F0502020204030204" pitchFamily="34" charset="0"/>
              </a:rPr>
              <a:t>Villages équipés</a:t>
            </a:r>
            <a:endParaRPr lang="fr-FR" sz="1800" b="0" i="0" u="none" strike="noStrike" dirty="0">
              <a:effectLst/>
              <a:latin typeface="Arial" panose="020B0604020202020204" pitchFamily="34" charset="0"/>
            </a:endParaRPr>
          </a:p>
          <a:p>
            <a:pPr marL="0" algn="l" rtl="0" eaLnBrk="1" fontAlgn="t" latinLnBrk="0" hangingPunct="1"/>
            <a:r>
              <a:rPr lang="fr-FR" sz="1800" b="0" i="0" u="none" strike="noStrike" kern="1200" dirty="0">
                <a:solidFill>
                  <a:srgbClr val="000000"/>
                </a:solidFill>
                <a:effectLst/>
                <a:latin typeface="Calibri" panose="020F0502020204030204" pitchFamily="34" charset="0"/>
              </a:rPr>
              <a:t>Villages résidentiels</a:t>
            </a:r>
            <a:endParaRPr lang="fr-FR" sz="1800" b="0" i="0" u="none" strike="noStrike" dirty="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2E28512-D92A-4ECC-8747-6C680722E3E9}" type="slidenum">
              <a:rPr lang="fr-FR" smtClean="0"/>
              <a:t>12</a:t>
            </a:fld>
            <a:endParaRPr lang="fr-FR"/>
          </a:p>
        </p:txBody>
      </p:sp>
    </p:spTree>
    <p:extLst>
      <p:ext uri="{BB962C8B-B14F-4D97-AF65-F5344CB8AC3E}">
        <p14:creationId xmlns:p14="http://schemas.microsoft.com/office/powerpoint/2010/main" val="102095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8C431AA-B4FF-4856-AAAA-9617C7EE25D7}"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426763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C431AA-B4FF-4856-AAAA-9617C7EE25D7}"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114906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C431AA-B4FF-4856-AAAA-9617C7EE25D7}"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58707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C431AA-B4FF-4856-AAAA-9617C7EE25D7}"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39473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8C431AA-B4FF-4856-AAAA-9617C7EE25D7}" type="datetimeFigureOut">
              <a:rPr lang="fr-FR" smtClean="0"/>
              <a:t>14/01/2025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218895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8C431AA-B4FF-4856-AAAA-9617C7EE25D7}" type="datetimeFigureOut">
              <a:rPr lang="fr-FR" smtClean="0"/>
              <a:t>14/01/2025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141013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8C431AA-B4FF-4856-AAAA-9617C7EE25D7}" type="datetimeFigureOut">
              <a:rPr lang="fr-FR" smtClean="0"/>
              <a:t>14/01/2025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204711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8C431AA-B4FF-4856-AAAA-9617C7EE25D7}" type="datetimeFigureOut">
              <a:rPr lang="fr-FR" smtClean="0"/>
              <a:t>14/01/2025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161666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431AA-B4FF-4856-AAAA-9617C7EE25D7}" type="datetimeFigureOut">
              <a:rPr lang="fr-FR" smtClean="0"/>
              <a:t>14/01/2025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52996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C431AA-B4FF-4856-AAAA-9617C7EE25D7}" type="datetimeFigureOut">
              <a:rPr lang="fr-FR" smtClean="0"/>
              <a:t>14/01/2025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425004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C431AA-B4FF-4856-AAAA-9617C7EE25D7}" type="datetimeFigureOut">
              <a:rPr lang="fr-FR" smtClean="0"/>
              <a:t>14/01/2025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DA8D23-6DFF-4F6B-887A-38510C41A492}" type="slidenum">
              <a:rPr lang="fr-FR" smtClean="0"/>
              <a:t>‹N°›</a:t>
            </a:fld>
            <a:endParaRPr lang="fr-FR"/>
          </a:p>
        </p:txBody>
      </p:sp>
    </p:spTree>
    <p:extLst>
      <p:ext uri="{BB962C8B-B14F-4D97-AF65-F5344CB8AC3E}">
        <p14:creationId xmlns:p14="http://schemas.microsoft.com/office/powerpoint/2010/main" val="210827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431AA-B4FF-4856-AAAA-9617C7EE25D7}" type="datetimeFigureOut">
              <a:rPr lang="fr-FR" smtClean="0"/>
              <a:t>14/01/2025</a:t>
            </a:fld>
            <a:endParaRPr lang="fr-F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A8D23-6DFF-4F6B-887A-38510C41A492}" type="slidenum">
              <a:rPr lang="fr-FR" smtClean="0"/>
              <a:t>‹N°›</a:t>
            </a:fld>
            <a:endParaRPr lang="fr-FR"/>
          </a:p>
        </p:txBody>
      </p:sp>
    </p:spTree>
    <p:extLst>
      <p:ext uri="{BB962C8B-B14F-4D97-AF65-F5344CB8AC3E}">
        <p14:creationId xmlns:p14="http://schemas.microsoft.com/office/powerpoint/2010/main" val="3890952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D2E47C7-53E8-4E16-985B-E3E7262FD1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9" t="16553" r="-200" b="44933"/>
          <a:stretch/>
        </p:blipFill>
        <p:spPr>
          <a:xfrm>
            <a:off x="-65396" y="5922687"/>
            <a:ext cx="9144776" cy="642181"/>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t="4264" b="8508"/>
          <a:stretch/>
        </p:blipFill>
        <p:spPr>
          <a:xfrm>
            <a:off x="78734" y="293434"/>
            <a:ext cx="8986543" cy="2201324"/>
          </a:xfrm>
          <a:prstGeom prst="rect">
            <a:avLst/>
          </a:prstGeom>
        </p:spPr>
      </p:pic>
      <p:sp>
        <p:nvSpPr>
          <p:cNvPr id="2" name="ZoneTexte 1"/>
          <p:cNvSpPr txBox="1"/>
          <p:nvPr/>
        </p:nvSpPr>
        <p:spPr>
          <a:xfrm>
            <a:off x="0" y="2935471"/>
            <a:ext cx="9144390" cy="243771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fr-FR" sz="4355" b="1" dirty="0">
                <a:solidFill>
                  <a:srgbClr val="F17F01"/>
                </a:solidFill>
                <a:effectLst>
                  <a:outerShdw blurRad="38100" dist="38100" dir="2700000" algn="tl">
                    <a:srgbClr val="000000">
                      <a:alpha val="43137"/>
                    </a:srgbClr>
                  </a:outerShdw>
                </a:effectLst>
                <a:latin typeface="Nexa Rust Sans Black" panose="00000A00000000000000" pitchFamily="50" charset="0"/>
              </a:rPr>
              <a:t>Séance de travail</a:t>
            </a:r>
            <a:endParaRPr lang="fr-FR" sz="2903" b="1" dirty="0">
              <a:solidFill>
                <a:srgbClr val="F17F0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gn="ctr"/>
            <a:r>
              <a:rPr lang="fr-FR" sz="2903" b="1" i="1" dirty="0">
                <a:solidFill>
                  <a:srgbClr val="F17F01"/>
                </a:solidFill>
                <a:effectLst>
                  <a:outerShdw blurRad="38100" dist="38100" dir="2700000" algn="tl">
                    <a:srgbClr val="000000">
                      <a:alpha val="43137"/>
                    </a:srgbClr>
                  </a:outerShdw>
                </a:effectLst>
                <a:latin typeface="Aharoni" panose="02010803020104030203" pitchFamily="2" charset="-79"/>
                <a:ea typeface="Champagne &amp; Limousines" panose="020B0502020202020204" pitchFamily="34" charset="0"/>
                <a:cs typeface="Aharoni" panose="02010803020104030203" pitchFamily="2" charset="-79"/>
              </a:rPr>
              <a:t>Choix du scénario démographique</a:t>
            </a:r>
            <a:endParaRPr lang="fr-FR" sz="2903" b="1" i="1" dirty="0">
              <a:latin typeface="Aharoni" panose="02010803020104030203" pitchFamily="2" charset="-79"/>
              <a:ea typeface="Champagne &amp; Limousines" panose="020B0502020202020204" pitchFamily="34" charset="0"/>
              <a:cs typeface="Aharoni" panose="02010803020104030203" pitchFamily="2" charset="-79"/>
            </a:endParaRPr>
          </a:p>
          <a:p>
            <a:pPr algn="ctr"/>
            <a:endParaRPr lang="fr-FR" sz="2903" b="1" i="1" dirty="0">
              <a:latin typeface="Aharoni" panose="02010803020104030203" pitchFamily="2" charset="-79"/>
              <a:ea typeface="Champagne &amp; Limousines" panose="020B0502020202020204" pitchFamily="34" charset="0"/>
              <a:cs typeface="Aharoni" panose="02010803020104030203" pitchFamily="2" charset="-79"/>
            </a:endParaRPr>
          </a:p>
          <a:p>
            <a:pPr algn="ctr"/>
            <a:r>
              <a:rPr lang="fr-FR" sz="2903" b="1" i="1" dirty="0">
                <a:latin typeface="Aharoni" panose="02010803020104030203" pitchFamily="2" charset="-79"/>
                <a:ea typeface="Champagne &amp; Limousines" panose="020B0502020202020204" pitchFamily="34" charset="0"/>
                <a:cs typeface="Aharoni" panose="02010803020104030203" pitchFamily="2" charset="-79"/>
              </a:rPr>
              <a:t>Comité Syndical</a:t>
            </a:r>
          </a:p>
          <a:p>
            <a:pPr algn="ctr"/>
            <a:r>
              <a:rPr lang="fr-FR" sz="2177" i="1" dirty="0">
                <a:latin typeface="Century Gothic" panose="020B0502020202020204" pitchFamily="34" charset="0"/>
                <a:cs typeface="Aharoni" panose="02010803020104030203" pitchFamily="2" charset="-79"/>
              </a:rPr>
              <a:t>22 janvier 2025</a:t>
            </a:r>
            <a:endParaRPr lang="fr-FR" sz="2177" i="1" dirty="0">
              <a:latin typeface="Century Gothic" panose="020B0502020202020204" pitchFamily="34" charset="0"/>
            </a:endParaRPr>
          </a:p>
        </p:txBody>
      </p:sp>
      <p:pic>
        <p:nvPicPr>
          <p:cNvPr id="12" name="Image 11">
            <a:extLst>
              <a:ext uri="{FF2B5EF4-FFF2-40B4-BE49-F238E27FC236}">
                <a16:creationId xmlns:a16="http://schemas.microsoft.com/office/drawing/2014/main" id="{D60A22BB-C8D6-4570-9E20-BA7142898E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6" y="293435"/>
            <a:ext cx="8986543" cy="2499643"/>
          </a:xfrm>
          <a:prstGeom prst="rect">
            <a:avLst/>
          </a:prstGeom>
        </p:spPr>
      </p:pic>
      <p:sp>
        <p:nvSpPr>
          <p:cNvPr id="13" name="ZoneTexte 12">
            <a:extLst>
              <a:ext uri="{FF2B5EF4-FFF2-40B4-BE49-F238E27FC236}">
                <a16:creationId xmlns:a16="http://schemas.microsoft.com/office/drawing/2014/main" id="{CD87B94C-E7FE-4C58-8A63-FBFA907AC1CE}"/>
              </a:ext>
            </a:extLst>
          </p:cNvPr>
          <p:cNvSpPr txBox="1"/>
          <p:nvPr/>
        </p:nvSpPr>
        <p:spPr>
          <a:xfrm>
            <a:off x="-425309" y="1299758"/>
            <a:ext cx="9966409" cy="1209305"/>
          </a:xfrm>
          <a:prstGeom prst="rect">
            <a:avLst/>
          </a:prstGeom>
          <a:noFill/>
          <a:effectLst>
            <a:outerShdw blurRad="76200" dist="88900" dir="8100000" algn="tr" rotWithShape="0">
              <a:prstClr val="black">
                <a:alpha val="79000"/>
              </a:prstClr>
            </a:outerShdw>
          </a:effectLst>
        </p:spPr>
        <p:txBody>
          <a:bodyPr wrap="square" rtlCol="0">
            <a:spAutoFit/>
            <a:scene3d>
              <a:camera prst="orthographicFront"/>
              <a:lightRig rig="threePt" dir="t"/>
            </a:scene3d>
            <a:sp3d extrusionH="57150">
              <a:bevelT w="69850" h="38100" prst="cross"/>
              <a:bevelB w="31750" h="25400"/>
            </a:sp3d>
          </a:bodyPr>
          <a:lstStyle/>
          <a:p>
            <a:pPr algn="ctr"/>
            <a:r>
              <a:rPr lang="fr-FR" sz="3629" b="1" dirty="0">
                <a:solidFill>
                  <a:schemeClr val="bg1"/>
                </a:solidFill>
                <a:effectLst>
                  <a:outerShdw blurRad="38100" dist="38100" dir="2700000" algn="tl">
                    <a:srgbClr val="000000">
                      <a:alpha val="43137"/>
                    </a:srgbClr>
                  </a:outerShdw>
                </a:effectLst>
                <a:latin typeface="Caviar Dreams" panose="020B0402020204020504" pitchFamily="34" charset="0"/>
                <a:ea typeface="Champagne &amp; Limousines" panose="020B0502020202020204" pitchFamily="34" charset="0"/>
              </a:rPr>
              <a:t>SCHEMA DE COHERENCE TERRITORIALE</a:t>
            </a:r>
          </a:p>
          <a:p>
            <a:pPr algn="ctr"/>
            <a:r>
              <a:rPr lang="fr-FR" sz="3629" b="1" dirty="0">
                <a:solidFill>
                  <a:schemeClr val="bg1"/>
                </a:solidFill>
                <a:effectLst>
                  <a:outerShdw blurRad="38100" dist="38100" dir="2700000" algn="tl">
                    <a:srgbClr val="000000">
                      <a:alpha val="43137"/>
                    </a:srgbClr>
                  </a:outerShdw>
                </a:effectLst>
                <a:latin typeface="Caviar Dreams" panose="020B0402020204020504" pitchFamily="34" charset="0"/>
                <a:ea typeface="Champagne &amp; Limousines" panose="020B0502020202020204" pitchFamily="34" charset="0"/>
              </a:rPr>
              <a:t>(SCoT)</a:t>
            </a:r>
          </a:p>
        </p:txBody>
      </p:sp>
      <p:sp>
        <p:nvSpPr>
          <p:cNvPr id="14" name="ZoneTexte 13">
            <a:extLst>
              <a:ext uri="{FF2B5EF4-FFF2-40B4-BE49-F238E27FC236}">
                <a16:creationId xmlns:a16="http://schemas.microsoft.com/office/drawing/2014/main" id="{9B615570-8487-4824-A82D-6A7D5D36B866}"/>
              </a:ext>
            </a:extLst>
          </p:cNvPr>
          <p:cNvSpPr txBox="1"/>
          <p:nvPr/>
        </p:nvSpPr>
        <p:spPr>
          <a:xfrm>
            <a:off x="2546947" y="6065080"/>
            <a:ext cx="3892348" cy="343620"/>
          </a:xfrm>
          <a:prstGeom prst="rect">
            <a:avLst/>
          </a:prstGeom>
          <a:noFill/>
          <a:effectLst/>
        </p:spPr>
        <p:txBody>
          <a:bodyPr wrap="none" rtlCol="0">
            <a:spAutoFit/>
          </a:bodyPr>
          <a:lstStyle/>
          <a:p>
            <a:r>
              <a:rPr lang="fr-FR" sz="1633" b="1" dirty="0">
                <a:effectLst>
                  <a:outerShdw blurRad="38100" dist="38100" dir="2700000" algn="tl">
                    <a:srgbClr val="000000">
                      <a:alpha val="43137"/>
                    </a:srgbClr>
                  </a:outerShdw>
                </a:effectLst>
              </a:rPr>
              <a:t>Syndicat Mixte Pays Vesoul – Val de Saône </a:t>
            </a:r>
          </a:p>
        </p:txBody>
      </p:sp>
    </p:spTree>
    <p:extLst>
      <p:ext uri="{BB962C8B-B14F-4D97-AF65-F5344CB8AC3E}">
        <p14:creationId xmlns:p14="http://schemas.microsoft.com/office/powerpoint/2010/main" val="132305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52AC-5491-D17A-A077-6D736542E82C}"/>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961745D-20C9-F203-F6BA-975DC4793D22}"/>
              </a:ext>
            </a:extLst>
          </p:cNvPr>
          <p:cNvSpPr txBox="1"/>
          <p:nvPr/>
        </p:nvSpPr>
        <p:spPr>
          <a:xfrm>
            <a:off x="835485" y="673809"/>
            <a:ext cx="8075201" cy="5709256"/>
          </a:xfrm>
          <a:prstGeom prst="rect">
            <a:avLst/>
          </a:prstGeom>
          <a:noFill/>
        </p:spPr>
        <p:txBody>
          <a:bodyPr wrap="square">
            <a:spAutoFit/>
          </a:bodyPr>
          <a:lstStyle/>
          <a:p>
            <a:pPr algn="just"/>
            <a:r>
              <a:rPr lang="fr-FR" sz="1700" dirty="0">
                <a:latin typeface="Arial Narrow" panose="020B0606020202030204" pitchFamily="34" charset="0"/>
              </a:rPr>
              <a:t>Ce scénario tient compte des efforts engagés pour revitaliser le territoire, tout en prenant en compte les défis démographiques locaux. </a:t>
            </a:r>
          </a:p>
          <a:p>
            <a:pPr algn="just"/>
            <a:r>
              <a:rPr lang="fr-FR" sz="1700" dirty="0">
                <a:latin typeface="Arial Narrow" panose="020B0606020202030204" pitchFamily="34" charset="0"/>
              </a:rPr>
              <a:t>La croissance serait progressive avec une période de 2021 à 2030 marquée par un taux de croissance annuel moyen d’environ +0,10 % et une seconde période de 2031 à 2040 et un taux de croissance annuel moyen de +0,38%.</a:t>
            </a:r>
          </a:p>
          <a:p>
            <a:pPr algn="just"/>
            <a:r>
              <a:rPr lang="fr-FR" sz="1700" dirty="0">
                <a:latin typeface="Arial Narrow" panose="020B0606020202030204" pitchFamily="34" charset="0"/>
              </a:rPr>
              <a:t>la population du Pays serait </a:t>
            </a:r>
            <a:r>
              <a:rPr lang="fr-FR" sz="1700" b="1" dirty="0">
                <a:solidFill>
                  <a:srgbClr val="0070C0"/>
                </a:solidFill>
                <a:latin typeface="Arial Narrow" panose="020B0606020202030204" pitchFamily="34" charset="0"/>
              </a:rPr>
              <a:t>de 75 726 habitants</a:t>
            </a:r>
            <a:r>
              <a:rPr lang="fr-FR" sz="1600" dirty="0">
                <a:solidFill>
                  <a:srgbClr val="0070C0"/>
                </a:solidFill>
              </a:rPr>
              <a:t> </a:t>
            </a:r>
            <a:r>
              <a:rPr lang="fr-FR" sz="1700" b="1" dirty="0">
                <a:solidFill>
                  <a:srgbClr val="0070C0"/>
                </a:solidFill>
                <a:latin typeface="Arial Narrow" panose="020B0606020202030204" pitchFamily="34" charset="0"/>
              </a:rPr>
              <a:t>en 2040, soit un gain de 3 462 habitants depuis 2021</a:t>
            </a:r>
            <a:r>
              <a:rPr lang="fr-FR" sz="1700" dirty="0">
                <a:solidFill>
                  <a:srgbClr val="0070C0"/>
                </a:solidFill>
                <a:latin typeface="Arial Narrow" panose="020B0606020202030204" pitchFamily="34" charset="0"/>
              </a:rPr>
              <a:t>.</a:t>
            </a:r>
          </a:p>
          <a:p>
            <a:pPr algn="just">
              <a:spcAft>
                <a:spcPts val="600"/>
              </a:spcAft>
            </a:pPr>
            <a:r>
              <a:rPr lang="fr-FR" sz="1700" i="1" u="sng" dirty="0">
                <a:latin typeface="Arial Narrow" panose="020B0606020202030204" pitchFamily="34" charset="0"/>
              </a:rPr>
              <a:t>Augmenter la population – l’hypothèse d’une amélioration progressive du solde migratoire et du solde naturel :</a:t>
            </a:r>
          </a:p>
          <a:p>
            <a:pPr marL="285750" indent="-285750" algn="just">
              <a:spcAft>
                <a:spcPts val="600"/>
              </a:spcAft>
              <a:buFont typeface="Arial" panose="020B0604020202020204" pitchFamily="34" charset="0"/>
              <a:buChar char="•"/>
            </a:pPr>
            <a:r>
              <a:rPr lang="fr-FR" sz="1700" i="1" u="sng" dirty="0">
                <a:latin typeface="Arial Narrow" panose="020B0606020202030204" pitchFamily="34" charset="0"/>
              </a:rPr>
              <a:t>Solde naturel </a:t>
            </a:r>
            <a:r>
              <a:rPr lang="fr-FR" sz="1700" i="1" dirty="0">
                <a:latin typeface="Arial Narrow" panose="020B0606020202030204" pitchFamily="34" charset="0"/>
              </a:rPr>
              <a:t>: actuellement négatif (-0,1 %), il pourrait s’améliorer progressivement via des politiques favorables à la reprise de la natalité au sein du territoire et une meilleure prise en charge des populations vieillissantes. </a:t>
            </a:r>
          </a:p>
          <a:p>
            <a:pPr indent="263525" algn="just">
              <a:spcAft>
                <a:spcPts val="600"/>
              </a:spcAft>
            </a:pPr>
            <a:r>
              <a:rPr lang="fr-FR" sz="1700" i="1" dirty="0">
                <a:latin typeface="Arial Narrow" panose="020B0606020202030204" pitchFamily="34" charset="0"/>
                <a:sym typeface="Wingdings 3" panose="05040102010807070707" pitchFamily="18" charset="2"/>
              </a:rPr>
              <a:t> </a:t>
            </a:r>
            <a:r>
              <a:rPr lang="fr-FR" sz="1700" i="1" dirty="0">
                <a:latin typeface="Arial Narrow" panose="020B0606020202030204" pitchFamily="34" charset="0"/>
              </a:rPr>
              <a:t>Hypothèse d’un solde naturel annuel moyen de 0,1 % entre 2021 et 2030 et de 0,15 % entre 	 2031 et 2040</a:t>
            </a:r>
            <a:endParaRPr lang="fr-FR" sz="1700" dirty="0">
              <a:latin typeface="Arial Narrow" panose="020B0606020202030204" pitchFamily="34" charset="0"/>
            </a:endParaRPr>
          </a:p>
          <a:p>
            <a:pPr marL="355600" indent="-355600" algn="just">
              <a:spcAft>
                <a:spcPts val="600"/>
              </a:spcAft>
              <a:buFont typeface="Arial" panose="020B0604020202020204" pitchFamily="34" charset="0"/>
              <a:buChar char="•"/>
            </a:pPr>
            <a:r>
              <a:rPr lang="fr-FR" sz="1700" i="1" u="sng" dirty="0">
                <a:latin typeface="Arial Narrow" panose="020B0606020202030204" pitchFamily="34" charset="0"/>
              </a:rPr>
              <a:t>Solde migratoire </a:t>
            </a:r>
            <a:r>
              <a:rPr lang="fr-FR" sz="1700" i="1" dirty="0">
                <a:latin typeface="Arial Narrow" panose="020B0606020202030204" pitchFamily="34" charset="0"/>
              </a:rPr>
              <a:t>: Actuellement négatif à -0,2 %, il pourrait s’équilibrer jusqu’en 2030 et redevenir positif grâce à l’attractivité accrue du territoire et l’accueil de nouvelles populations (dont BA116)</a:t>
            </a:r>
          </a:p>
          <a:p>
            <a:pPr marL="92075" indent="171450" algn="just">
              <a:spcAft>
                <a:spcPts val="600"/>
              </a:spcAft>
            </a:pPr>
            <a:r>
              <a:rPr lang="fr-FR" sz="1700" i="1" dirty="0">
                <a:latin typeface="Arial Narrow" panose="020B0606020202030204" pitchFamily="34" charset="0"/>
                <a:sym typeface="Wingdings 3" panose="05040102010807070707" pitchFamily="18" charset="2"/>
              </a:rPr>
              <a:t>  Hypothèse d’un solde naturel annuel moyen de 0 % entre 2021 et 2030 et de 0,2 % de 2031 	à 2040.</a:t>
            </a:r>
            <a:endParaRPr lang="fr-FR" sz="1700" dirty="0">
              <a:latin typeface="Arial Narrow" panose="020B0606020202030204" pitchFamily="34" charset="0"/>
            </a:endParaRPr>
          </a:p>
          <a:p>
            <a:pPr algn="just"/>
            <a:r>
              <a:rPr lang="fr-FR" sz="1700" dirty="0">
                <a:latin typeface="Arial Narrow" panose="020B0606020202030204" pitchFamily="34" charset="0"/>
              </a:rPr>
              <a:t>Le nombre de ménages s’élèverait alors à </a:t>
            </a:r>
            <a:r>
              <a:rPr lang="fr-FR" sz="1700" b="1" dirty="0">
                <a:solidFill>
                  <a:srgbClr val="0070C0"/>
                </a:solidFill>
                <a:latin typeface="Arial Narrow" panose="020B0606020202030204" pitchFamily="34" charset="0"/>
              </a:rPr>
              <a:t>37 448 </a:t>
            </a:r>
            <a:r>
              <a:rPr lang="fr-FR" sz="1700" dirty="0">
                <a:latin typeface="Arial Narrow" panose="020B0606020202030204" pitchFamily="34" charset="0"/>
              </a:rPr>
              <a:t>(+ 3193 depuis 2021).</a:t>
            </a:r>
          </a:p>
        </p:txBody>
      </p:sp>
      <p:sp>
        <p:nvSpPr>
          <p:cNvPr id="15" name="Rectangle 14">
            <a:extLst>
              <a:ext uri="{FF2B5EF4-FFF2-40B4-BE49-F238E27FC236}">
                <a16:creationId xmlns:a16="http://schemas.microsoft.com/office/drawing/2014/main" id="{486950B0-0F45-7C72-510E-C45AEA86CD08}"/>
              </a:ext>
            </a:extLst>
          </p:cNvPr>
          <p:cNvSpPr/>
          <p:nvPr/>
        </p:nvSpPr>
        <p:spPr>
          <a:xfrm>
            <a:off x="226848" y="355600"/>
            <a:ext cx="8744432" cy="60299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0A44387-F000-4F30-0D19-C1B7BF2AB60A}"/>
              </a:ext>
            </a:extLst>
          </p:cNvPr>
          <p:cNvSpPr/>
          <p:nvPr/>
        </p:nvSpPr>
        <p:spPr>
          <a:xfrm>
            <a:off x="374751" y="3641043"/>
            <a:ext cx="110854" cy="163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descr="Graphique à barres avec tendance à la hausse avec un remplissage uni">
            <a:extLst>
              <a:ext uri="{FF2B5EF4-FFF2-40B4-BE49-F238E27FC236}">
                <a16:creationId xmlns:a16="http://schemas.microsoft.com/office/drawing/2014/main" id="{C7F29BCD-4F66-4F91-B24E-0088ADE53FC7}"/>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283600" y="768548"/>
            <a:ext cx="491292" cy="491292"/>
          </a:xfrm>
          <a:prstGeom prst="rect">
            <a:avLst/>
          </a:prstGeom>
        </p:spPr>
      </p:pic>
      <p:pic>
        <p:nvPicPr>
          <p:cNvPr id="2" name="Graphique 1" descr="Famille avec un garçon avec un remplissage uni">
            <a:extLst>
              <a:ext uri="{FF2B5EF4-FFF2-40B4-BE49-F238E27FC236}">
                <a16:creationId xmlns:a16="http://schemas.microsoft.com/office/drawing/2014/main" id="{0930AD4A-1632-FB1C-8562-F6E80300B21C}"/>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285622" y="5810740"/>
            <a:ext cx="515249" cy="515249"/>
          </a:xfrm>
          <a:prstGeom prst="rect">
            <a:avLst/>
          </a:prstGeom>
        </p:spPr>
      </p:pic>
      <p:sp>
        <p:nvSpPr>
          <p:cNvPr id="6" name="ZoneTexte 5">
            <a:extLst>
              <a:ext uri="{FF2B5EF4-FFF2-40B4-BE49-F238E27FC236}">
                <a16:creationId xmlns:a16="http://schemas.microsoft.com/office/drawing/2014/main" id="{6D091DC2-2F54-2210-3D1F-43693E26B3A8}"/>
              </a:ext>
            </a:extLst>
          </p:cNvPr>
          <p:cNvSpPr txBox="1"/>
          <p:nvPr/>
        </p:nvSpPr>
        <p:spPr>
          <a:xfrm>
            <a:off x="237008" y="370726"/>
            <a:ext cx="8734272" cy="261610"/>
          </a:xfrm>
          <a:prstGeom prst="rect">
            <a:avLst/>
          </a:prstGeom>
          <a:solidFill>
            <a:schemeClr val="accent1">
              <a:lumMod val="20000"/>
              <a:lumOff val="80000"/>
            </a:schemeClr>
          </a:solidFill>
        </p:spPr>
        <p:txBody>
          <a:bodyPr wrap="square">
            <a:spAutoFit/>
          </a:bodyPr>
          <a:lstStyle/>
          <a:p>
            <a:r>
              <a:rPr lang="fr-FR" sz="1100" b="1" cap="all" dirty="0">
                <a:latin typeface="Arial "/>
              </a:rPr>
              <a:t>SCENARIO 3 –  LA CROISSANCE MAITRISEE</a:t>
            </a:r>
          </a:p>
        </p:txBody>
      </p:sp>
    </p:spTree>
    <p:extLst>
      <p:ext uri="{BB962C8B-B14F-4D97-AF65-F5344CB8AC3E}">
        <p14:creationId xmlns:p14="http://schemas.microsoft.com/office/powerpoint/2010/main" val="128954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6329FA-3A69-FBB6-28D8-C20F3FF2CB7C}"/>
              </a:ext>
            </a:extLst>
          </p:cNvPr>
          <p:cNvSpPr txBox="1"/>
          <p:nvPr/>
        </p:nvSpPr>
        <p:spPr>
          <a:xfrm>
            <a:off x="0" y="220525"/>
            <a:ext cx="7469545" cy="646331"/>
          </a:xfrm>
          <a:prstGeom prst="rect">
            <a:avLst/>
          </a:prstGeom>
          <a:noFill/>
        </p:spPr>
        <p:txBody>
          <a:bodyPr wrap="none" rtlCol="0">
            <a:spAutoFit/>
          </a:bodyPr>
          <a:lstStyle/>
          <a:p>
            <a:r>
              <a:rPr lang="fr-FR" dirty="0">
                <a:solidFill>
                  <a:srgbClr val="D99449"/>
                </a:solidFill>
                <a:latin typeface="Arial Narrow" panose="020B0606020202030204" pitchFamily="34" charset="0"/>
                <a:sym typeface="Wingdings 3" panose="05040102010807070707" pitchFamily="18" charset="2"/>
              </a:rPr>
              <a:t></a:t>
            </a:r>
            <a:r>
              <a:rPr lang="fr-FR" u="sng" dirty="0">
                <a:solidFill>
                  <a:srgbClr val="D99449"/>
                </a:solidFill>
                <a:latin typeface="Arial Narrow" panose="020B0606020202030204" pitchFamily="34" charset="0"/>
                <a:sym typeface="Wingdings 3" panose="05040102010807070707" pitchFamily="18" charset="2"/>
              </a:rPr>
              <a:t> </a:t>
            </a:r>
            <a:r>
              <a:rPr lang="fr-FR" u="sng" dirty="0">
                <a:solidFill>
                  <a:srgbClr val="D99449"/>
                </a:solidFill>
                <a:latin typeface="Arial Black" panose="020B0A04020102020204" pitchFamily="34" charset="0"/>
                <a:sym typeface="Wingdings 3" panose="05040102010807070707" pitchFamily="18" charset="2"/>
              </a:rPr>
              <a:t>QUEL BESOIN ASSOCIE EN TERMES DE LOGEMENTS ? :</a:t>
            </a:r>
          </a:p>
          <a:p>
            <a:endParaRPr lang="fr-FR" dirty="0"/>
          </a:p>
        </p:txBody>
      </p:sp>
      <p:sp>
        <p:nvSpPr>
          <p:cNvPr id="3" name="Rectangle 2">
            <a:extLst>
              <a:ext uri="{FF2B5EF4-FFF2-40B4-BE49-F238E27FC236}">
                <a16:creationId xmlns:a16="http://schemas.microsoft.com/office/drawing/2014/main" id="{12B473C9-F8A1-8372-10F4-DC4875FFCEB0}"/>
              </a:ext>
            </a:extLst>
          </p:cNvPr>
          <p:cNvSpPr/>
          <p:nvPr/>
        </p:nvSpPr>
        <p:spPr>
          <a:xfrm>
            <a:off x="179223" y="548680"/>
            <a:ext cx="8893657" cy="2215991"/>
          </a:xfrm>
          <a:prstGeom prst="rect">
            <a:avLst/>
          </a:prstGeom>
        </p:spPr>
        <p:txBody>
          <a:bodyPr wrap="square">
            <a:spAutoFit/>
          </a:bodyPr>
          <a:lstStyle/>
          <a:p>
            <a:pPr algn="just"/>
            <a:r>
              <a:rPr lang="fr-FR" sz="1700" b="1" u="sng" dirty="0">
                <a:solidFill>
                  <a:srgbClr val="000000"/>
                </a:solidFill>
                <a:latin typeface="Arial Narrow" panose="020B0606020202030204" pitchFamily="34" charset="0"/>
                <a:ea typeface="Segoe UI" panose="020B0502040204020203" pitchFamily="34" charset="0"/>
                <a:cs typeface="Segoe UI" panose="020B0502040204020203" pitchFamily="34" charset="0"/>
              </a:rPr>
              <a:t>Méthodologie pour l’estimation du nombre de logements nécessaires à horizon 2040 :</a:t>
            </a:r>
          </a:p>
          <a:p>
            <a:pPr algn="just"/>
            <a:endParaRPr lang="fr-FR" sz="600" dirty="0">
              <a:solidFill>
                <a:srgbClr val="000000"/>
              </a:solidFill>
              <a:latin typeface="Arial Narrow" panose="020B0606020202030204" pitchFamily="34" charset="0"/>
              <a:cs typeface="Arial" panose="020B0604020202020204" pitchFamily="34" charset="0"/>
            </a:endParaRPr>
          </a:p>
          <a:p>
            <a:pPr algn="just"/>
            <a:r>
              <a:rPr lang="fr-FR" sz="1700" dirty="0">
                <a:solidFill>
                  <a:srgbClr val="000000"/>
                </a:solidFill>
                <a:latin typeface="Arial Narrow" panose="020B0606020202030204" pitchFamily="34" charset="0"/>
                <a:cs typeface="Arial" panose="020B0604020202020204" pitchFamily="34" charset="0"/>
              </a:rPr>
              <a:t>1/ ▪ Calcul du nombre de logements nécessaires pour maintenir la population en place</a:t>
            </a:r>
          </a:p>
          <a:p>
            <a:pPr algn="just"/>
            <a:r>
              <a:rPr lang="fr-FR" sz="1700" dirty="0">
                <a:solidFill>
                  <a:srgbClr val="000000"/>
                </a:solidFill>
                <a:latin typeface="Arial Narrow" panose="020B0606020202030204" pitchFamily="34" charset="0"/>
                <a:cs typeface="Arial" panose="020B0604020202020204" pitchFamily="34" charset="0"/>
              </a:rPr>
              <a:t>    ▪ Calcul du nombre de logements nécessaires pour assurer le renouvellement du parc immobilier </a:t>
            </a:r>
          </a:p>
          <a:p>
            <a:pPr algn="just"/>
            <a:r>
              <a:rPr lang="fr-FR" sz="1700" dirty="0">
                <a:solidFill>
                  <a:srgbClr val="000000"/>
                </a:solidFill>
                <a:latin typeface="Arial Narrow" panose="020B0606020202030204" pitchFamily="34" charset="0"/>
                <a:cs typeface="Arial" panose="020B0604020202020204" pitchFamily="34" charset="0"/>
              </a:rPr>
              <a:t>    +  Calcul du nombre de logements pour assurer la fluidité du parc logement </a:t>
            </a:r>
          </a:p>
          <a:p>
            <a:pPr algn="just"/>
            <a:r>
              <a:rPr lang="fr-FR" sz="1700" b="1" dirty="0">
                <a:solidFill>
                  <a:srgbClr val="000000"/>
                </a:solidFill>
                <a:latin typeface="Arial Narrow" panose="020B0606020202030204" pitchFamily="34" charset="0"/>
                <a:cs typeface="Arial" panose="020B0604020202020204" pitchFamily="34" charset="0"/>
              </a:rPr>
              <a:t>     = POINT MORT</a:t>
            </a:r>
          </a:p>
          <a:p>
            <a:pPr algn="just"/>
            <a:endParaRPr lang="fr-FR" sz="800" dirty="0">
              <a:solidFill>
                <a:srgbClr val="000000"/>
              </a:solidFill>
              <a:latin typeface="Arial Narrow" panose="020B0606020202030204" pitchFamily="34" charset="0"/>
              <a:cs typeface="Arial" panose="020B0604020202020204" pitchFamily="34" charset="0"/>
            </a:endParaRPr>
          </a:p>
          <a:p>
            <a:pPr algn="just"/>
            <a:r>
              <a:rPr lang="fr-FR" sz="1700" dirty="0">
                <a:solidFill>
                  <a:srgbClr val="000000"/>
                </a:solidFill>
                <a:latin typeface="Arial Narrow" panose="020B0606020202030204" pitchFamily="34" charset="0"/>
                <a:cs typeface="Arial" panose="020B0604020202020204" pitchFamily="34" charset="0"/>
              </a:rPr>
              <a:t> 2/ Calcul du nombre de logements à créer pour </a:t>
            </a:r>
            <a:r>
              <a:rPr lang="fr-FR" sz="1700" b="1" dirty="0">
                <a:solidFill>
                  <a:srgbClr val="000000"/>
                </a:solidFill>
                <a:latin typeface="Arial Narrow" panose="020B0606020202030204" pitchFamily="34" charset="0"/>
                <a:cs typeface="Arial" panose="020B0604020202020204" pitchFamily="34" charset="0"/>
              </a:rPr>
              <a:t>accueillir une population nouvelle</a:t>
            </a:r>
            <a:r>
              <a:rPr lang="fr-FR" sz="1700" dirty="0">
                <a:solidFill>
                  <a:srgbClr val="000000"/>
                </a:solidFill>
                <a:latin typeface="Arial Narrow" panose="020B0606020202030204" pitchFamily="34" charset="0"/>
                <a:cs typeface="Arial" panose="020B0604020202020204" pitchFamily="34" charset="0"/>
              </a:rPr>
              <a:t>, le cas échéant, en fonction du scénario démographique.</a:t>
            </a:r>
          </a:p>
        </p:txBody>
      </p:sp>
      <p:sp>
        <p:nvSpPr>
          <p:cNvPr id="6" name="ZoneTexte 5">
            <a:extLst>
              <a:ext uri="{FF2B5EF4-FFF2-40B4-BE49-F238E27FC236}">
                <a16:creationId xmlns:a16="http://schemas.microsoft.com/office/drawing/2014/main" id="{BA6EA6FA-0536-1FD7-98D6-A14997082E70}"/>
              </a:ext>
            </a:extLst>
          </p:cNvPr>
          <p:cNvSpPr txBox="1"/>
          <p:nvPr/>
        </p:nvSpPr>
        <p:spPr>
          <a:xfrm>
            <a:off x="198135" y="2712409"/>
            <a:ext cx="8779648" cy="261610"/>
          </a:xfrm>
          <a:prstGeom prst="rect">
            <a:avLst/>
          </a:prstGeom>
          <a:solidFill>
            <a:schemeClr val="accent1">
              <a:lumMod val="20000"/>
              <a:lumOff val="80000"/>
            </a:schemeClr>
          </a:solidFill>
        </p:spPr>
        <p:txBody>
          <a:bodyPr wrap="square">
            <a:spAutoFit/>
          </a:bodyPr>
          <a:lstStyle/>
          <a:p>
            <a:r>
              <a:rPr lang="fr-FR" sz="1100" b="1" cap="all" dirty="0">
                <a:latin typeface="Arial" panose="020B0604020202020204" pitchFamily="34" charset="0"/>
                <a:cs typeface="Arial" panose="020B0604020202020204" pitchFamily="34" charset="0"/>
              </a:rPr>
              <a:t>SCENARIO 1 (au fil de l’eau) – le scénario de la décroissance</a:t>
            </a:r>
          </a:p>
        </p:txBody>
      </p:sp>
      <p:sp>
        <p:nvSpPr>
          <p:cNvPr id="9" name="Rectangle 8">
            <a:extLst>
              <a:ext uri="{FF2B5EF4-FFF2-40B4-BE49-F238E27FC236}">
                <a16:creationId xmlns:a16="http://schemas.microsoft.com/office/drawing/2014/main" id="{5ED1C13C-EADB-488B-1041-DDB8B7467356}"/>
              </a:ext>
            </a:extLst>
          </p:cNvPr>
          <p:cNvSpPr/>
          <p:nvPr/>
        </p:nvSpPr>
        <p:spPr>
          <a:xfrm>
            <a:off x="179223" y="2712409"/>
            <a:ext cx="8798560" cy="13229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F911A69-D2FE-FA20-FC3A-279ED17BE8C1}"/>
              </a:ext>
            </a:extLst>
          </p:cNvPr>
          <p:cNvSpPr txBox="1"/>
          <p:nvPr/>
        </p:nvSpPr>
        <p:spPr>
          <a:xfrm>
            <a:off x="221151" y="2960488"/>
            <a:ext cx="8697112" cy="1138773"/>
          </a:xfrm>
          <a:prstGeom prst="rect">
            <a:avLst/>
          </a:prstGeom>
          <a:noFill/>
        </p:spPr>
        <p:txBody>
          <a:bodyPr wrap="square">
            <a:spAutoFit/>
          </a:bodyPr>
          <a:lstStyle/>
          <a:p>
            <a:pPr algn="just"/>
            <a:r>
              <a:rPr lang="fr-FR" sz="1700" dirty="0">
                <a:latin typeface="Arial Narrow" panose="020B0606020202030204" pitchFamily="34" charset="0"/>
              </a:rPr>
              <a:t>Point mort = - 1 691 logements</a:t>
            </a:r>
          </a:p>
          <a:p>
            <a:pPr algn="just"/>
            <a:r>
              <a:rPr lang="fr-FR" sz="1700" dirty="0">
                <a:latin typeface="Arial Narrow" panose="020B0606020202030204" pitchFamily="34" charset="0"/>
              </a:rPr>
              <a:t>Besoins liés à la dynamique démographique = 0</a:t>
            </a:r>
          </a:p>
          <a:p>
            <a:pPr algn="just"/>
            <a:r>
              <a:rPr lang="fr-FR" sz="1700" b="1" dirty="0">
                <a:latin typeface="Arial Narrow" panose="020B0606020202030204" pitchFamily="34" charset="0"/>
              </a:rPr>
              <a:t>BESOIN TOTAUX = </a:t>
            </a:r>
            <a:r>
              <a:rPr lang="fr-FR" sz="1700" b="1" dirty="0">
                <a:solidFill>
                  <a:srgbClr val="FF0000"/>
                </a:solidFill>
                <a:latin typeface="Arial Narrow" panose="020B0606020202030204" pitchFamily="34" charset="0"/>
              </a:rPr>
              <a:t>0 logements </a:t>
            </a:r>
            <a:r>
              <a:rPr lang="fr-FR" sz="1700" b="1" dirty="0">
                <a:latin typeface="Arial Narrow" panose="020B0606020202030204" pitchFamily="34" charset="0"/>
              </a:rPr>
              <a:t>à mobiliser entre 2021 et 2040 – Le parc actuel (40 689) suffit pour couvrir les besoins</a:t>
            </a:r>
          </a:p>
        </p:txBody>
      </p:sp>
      <p:sp>
        <p:nvSpPr>
          <p:cNvPr id="11" name="ZoneTexte 10">
            <a:extLst>
              <a:ext uri="{FF2B5EF4-FFF2-40B4-BE49-F238E27FC236}">
                <a16:creationId xmlns:a16="http://schemas.microsoft.com/office/drawing/2014/main" id="{272594BD-AE9B-6D77-ACC3-8E390E8359E7}"/>
              </a:ext>
            </a:extLst>
          </p:cNvPr>
          <p:cNvSpPr txBox="1"/>
          <p:nvPr/>
        </p:nvSpPr>
        <p:spPr>
          <a:xfrm>
            <a:off x="222304" y="4199816"/>
            <a:ext cx="8769295" cy="261610"/>
          </a:xfrm>
          <a:prstGeom prst="rect">
            <a:avLst/>
          </a:prstGeom>
          <a:solidFill>
            <a:schemeClr val="accent1">
              <a:lumMod val="20000"/>
              <a:lumOff val="80000"/>
            </a:schemeClr>
          </a:solidFill>
        </p:spPr>
        <p:txBody>
          <a:bodyPr wrap="square">
            <a:spAutoFit/>
          </a:bodyPr>
          <a:lstStyle/>
          <a:p>
            <a:r>
              <a:rPr lang="fr-FR" sz="1100" b="1" cap="all" dirty="0">
                <a:latin typeface="Arial "/>
              </a:rPr>
              <a:t>SCENARIO 2 –  LE Maintien de la population</a:t>
            </a:r>
          </a:p>
        </p:txBody>
      </p:sp>
      <p:sp>
        <p:nvSpPr>
          <p:cNvPr id="12" name="Rectangle 11">
            <a:extLst>
              <a:ext uri="{FF2B5EF4-FFF2-40B4-BE49-F238E27FC236}">
                <a16:creationId xmlns:a16="http://schemas.microsoft.com/office/drawing/2014/main" id="{AB05B2BD-8DDD-0E3C-F6AA-572EFA87695F}"/>
              </a:ext>
            </a:extLst>
          </p:cNvPr>
          <p:cNvSpPr/>
          <p:nvPr/>
        </p:nvSpPr>
        <p:spPr>
          <a:xfrm>
            <a:off x="225737" y="4188253"/>
            <a:ext cx="8741885" cy="11874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4BF32C2D-028D-C08A-D277-82F8139FD7BE}"/>
              </a:ext>
            </a:extLst>
          </p:cNvPr>
          <p:cNvSpPr txBox="1"/>
          <p:nvPr/>
        </p:nvSpPr>
        <p:spPr>
          <a:xfrm>
            <a:off x="198134" y="4509356"/>
            <a:ext cx="8182577" cy="877163"/>
          </a:xfrm>
          <a:prstGeom prst="rect">
            <a:avLst/>
          </a:prstGeom>
          <a:noFill/>
        </p:spPr>
        <p:txBody>
          <a:bodyPr wrap="square">
            <a:spAutoFit/>
          </a:bodyPr>
          <a:lstStyle/>
          <a:p>
            <a:pPr algn="just"/>
            <a:r>
              <a:rPr lang="fr-FR" sz="1700" dirty="0">
                <a:latin typeface="Arial Narrow" panose="020B0606020202030204" pitchFamily="34" charset="0"/>
              </a:rPr>
              <a:t>Point mort = 739 logements</a:t>
            </a:r>
          </a:p>
          <a:p>
            <a:pPr algn="just"/>
            <a:r>
              <a:rPr lang="fr-FR" sz="1700" dirty="0">
                <a:latin typeface="Arial Narrow" panose="020B0606020202030204" pitchFamily="34" charset="0"/>
              </a:rPr>
              <a:t>Besoins liés à la dynamique démographique = 0</a:t>
            </a:r>
          </a:p>
          <a:p>
            <a:pPr algn="just"/>
            <a:r>
              <a:rPr lang="fr-FR" sz="1700" b="1" dirty="0">
                <a:latin typeface="Arial Narrow" panose="020B0606020202030204" pitchFamily="34" charset="0"/>
              </a:rPr>
              <a:t>BESOIN TOTAUX = </a:t>
            </a:r>
            <a:r>
              <a:rPr lang="fr-FR" sz="1700" b="1" dirty="0">
                <a:solidFill>
                  <a:srgbClr val="FF0000"/>
                </a:solidFill>
                <a:latin typeface="Arial Narrow" panose="020B0606020202030204" pitchFamily="34" charset="0"/>
              </a:rPr>
              <a:t>739 logements </a:t>
            </a:r>
            <a:r>
              <a:rPr lang="fr-FR" sz="1700" b="1" dirty="0">
                <a:latin typeface="Arial Narrow" panose="020B0606020202030204" pitchFamily="34" charset="0"/>
              </a:rPr>
              <a:t>à mobiliser entre 2021 et 2040</a:t>
            </a:r>
          </a:p>
        </p:txBody>
      </p:sp>
      <p:sp>
        <p:nvSpPr>
          <p:cNvPr id="14" name="Rectangle 13">
            <a:extLst>
              <a:ext uri="{FF2B5EF4-FFF2-40B4-BE49-F238E27FC236}">
                <a16:creationId xmlns:a16="http://schemas.microsoft.com/office/drawing/2014/main" id="{9A57E1DA-148A-8D6C-8D52-8AF6B0B6E7A1}"/>
              </a:ext>
            </a:extLst>
          </p:cNvPr>
          <p:cNvSpPr/>
          <p:nvPr/>
        </p:nvSpPr>
        <p:spPr>
          <a:xfrm>
            <a:off x="216206" y="5567850"/>
            <a:ext cx="8741885" cy="11525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73BF6785-7F6F-AEA7-E529-586DD952B79A}"/>
              </a:ext>
            </a:extLst>
          </p:cNvPr>
          <p:cNvSpPr txBox="1"/>
          <p:nvPr/>
        </p:nvSpPr>
        <p:spPr>
          <a:xfrm>
            <a:off x="226390" y="5581620"/>
            <a:ext cx="8724589" cy="261610"/>
          </a:xfrm>
          <a:prstGeom prst="rect">
            <a:avLst/>
          </a:prstGeom>
          <a:solidFill>
            <a:schemeClr val="accent1">
              <a:lumMod val="20000"/>
              <a:lumOff val="80000"/>
            </a:schemeClr>
          </a:solidFill>
        </p:spPr>
        <p:txBody>
          <a:bodyPr wrap="square">
            <a:spAutoFit/>
          </a:bodyPr>
          <a:lstStyle/>
          <a:p>
            <a:r>
              <a:rPr lang="fr-FR" sz="1100" b="1" cap="all" dirty="0">
                <a:latin typeface="Arial "/>
              </a:rPr>
              <a:t>SCENARIO 3 –  LA CROISSANCE MAITRISEE</a:t>
            </a:r>
          </a:p>
        </p:txBody>
      </p:sp>
      <p:sp>
        <p:nvSpPr>
          <p:cNvPr id="17" name="ZoneTexte 16">
            <a:extLst>
              <a:ext uri="{FF2B5EF4-FFF2-40B4-BE49-F238E27FC236}">
                <a16:creationId xmlns:a16="http://schemas.microsoft.com/office/drawing/2014/main" id="{EE52D723-7506-AE68-4D64-C07840210F2B}"/>
              </a:ext>
            </a:extLst>
          </p:cNvPr>
          <p:cNvSpPr txBox="1"/>
          <p:nvPr/>
        </p:nvSpPr>
        <p:spPr>
          <a:xfrm>
            <a:off x="221151" y="5860531"/>
            <a:ext cx="8235626" cy="353943"/>
          </a:xfrm>
          <a:prstGeom prst="rect">
            <a:avLst/>
          </a:prstGeom>
          <a:noFill/>
        </p:spPr>
        <p:txBody>
          <a:bodyPr wrap="square">
            <a:spAutoFit/>
          </a:bodyPr>
          <a:lstStyle/>
          <a:p>
            <a:pPr algn="just"/>
            <a:endParaRPr lang="fr-FR" sz="1700" dirty="0">
              <a:latin typeface="Arial Narrow" panose="020B0606020202030204" pitchFamily="34" charset="0"/>
            </a:endParaRPr>
          </a:p>
        </p:txBody>
      </p:sp>
      <p:sp>
        <p:nvSpPr>
          <p:cNvPr id="4" name="ZoneTexte 3">
            <a:extLst>
              <a:ext uri="{FF2B5EF4-FFF2-40B4-BE49-F238E27FC236}">
                <a16:creationId xmlns:a16="http://schemas.microsoft.com/office/drawing/2014/main" id="{41BAFB5B-55E4-8FA9-0595-60B200D9B501}"/>
              </a:ext>
            </a:extLst>
          </p:cNvPr>
          <p:cNvSpPr txBox="1"/>
          <p:nvPr/>
        </p:nvSpPr>
        <p:spPr>
          <a:xfrm>
            <a:off x="250344" y="5843230"/>
            <a:ext cx="8140862" cy="877163"/>
          </a:xfrm>
          <a:prstGeom prst="rect">
            <a:avLst/>
          </a:prstGeom>
          <a:noFill/>
        </p:spPr>
        <p:txBody>
          <a:bodyPr wrap="square">
            <a:spAutoFit/>
          </a:bodyPr>
          <a:lstStyle/>
          <a:p>
            <a:pPr algn="just"/>
            <a:r>
              <a:rPr lang="fr-FR" sz="1700" dirty="0">
                <a:latin typeface="Arial Narrow" panose="020B0606020202030204" pitchFamily="34" charset="0"/>
              </a:rPr>
              <a:t>Point mort = 995 logements</a:t>
            </a:r>
          </a:p>
          <a:p>
            <a:pPr algn="just"/>
            <a:r>
              <a:rPr lang="fr-FR" sz="1700" dirty="0">
                <a:latin typeface="Arial Narrow" panose="020B0606020202030204" pitchFamily="34" charset="0"/>
              </a:rPr>
              <a:t>Besoins liés à la dynamique démographique = 1 714</a:t>
            </a:r>
          </a:p>
          <a:p>
            <a:pPr algn="just"/>
            <a:r>
              <a:rPr lang="fr-FR" sz="1700" b="1" dirty="0">
                <a:latin typeface="Arial Narrow" panose="020B0606020202030204" pitchFamily="34" charset="0"/>
              </a:rPr>
              <a:t>BESOIN TOTAUX = </a:t>
            </a:r>
            <a:r>
              <a:rPr lang="fr-FR" sz="1700" b="1" dirty="0">
                <a:solidFill>
                  <a:srgbClr val="FF0000"/>
                </a:solidFill>
                <a:latin typeface="Arial Narrow" panose="020B0606020202030204" pitchFamily="34" charset="0"/>
              </a:rPr>
              <a:t>2 709 logements </a:t>
            </a:r>
            <a:r>
              <a:rPr lang="fr-FR" sz="1700" b="1" dirty="0">
                <a:latin typeface="Arial Narrow" panose="020B0606020202030204" pitchFamily="34" charset="0"/>
              </a:rPr>
              <a:t>à mobiliser entre 2021 et 2040</a:t>
            </a:r>
          </a:p>
        </p:txBody>
      </p:sp>
    </p:spTree>
    <p:extLst>
      <p:ext uri="{BB962C8B-B14F-4D97-AF65-F5344CB8AC3E}">
        <p14:creationId xmlns:p14="http://schemas.microsoft.com/office/powerpoint/2010/main" val="221300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A78A467-4C13-D441-603B-50BB99450E59}"/>
              </a:ext>
            </a:extLst>
          </p:cNvPr>
          <p:cNvGraphicFramePr>
            <a:graphicFrameLocks noGrp="1"/>
          </p:cNvGraphicFramePr>
          <p:nvPr>
            <p:extLst>
              <p:ext uri="{D42A27DB-BD31-4B8C-83A1-F6EECF244321}">
                <p14:modId xmlns:p14="http://schemas.microsoft.com/office/powerpoint/2010/main" val="2973304697"/>
              </p:ext>
            </p:extLst>
          </p:nvPr>
        </p:nvGraphicFramePr>
        <p:xfrm>
          <a:off x="535304" y="954151"/>
          <a:ext cx="8222616" cy="2887917"/>
        </p:xfrm>
        <a:graphic>
          <a:graphicData uri="http://schemas.openxmlformats.org/drawingml/2006/table">
            <a:tbl>
              <a:tblPr firstRow="1" bandRow="1">
                <a:tableStyleId>{5C22544A-7EE6-4342-B048-85BDC9FD1C3A}</a:tableStyleId>
              </a:tblPr>
              <a:tblGrid>
                <a:gridCol w="2768553">
                  <a:extLst>
                    <a:ext uri="{9D8B030D-6E8A-4147-A177-3AD203B41FA5}">
                      <a16:colId xmlns:a16="http://schemas.microsoft.com/office/drawing/2014/main" val="182345893"/>
                    </a:ext>
                  </a:extLst>
                </a:gridCol>
                <a:gridCol w="1818021">
                  <a:extLst>
                    <a:ext uri="{9D8B030D-6E8A-4147-A177-3AD203B41FA5}">
                      <a16:colId xmlns:a16="http://schemas.microsoft.com/office/drawing/2014/main" val="3732648327"/>
                    </a:ext>
                  </a:extLst>
                </a:gridCol>
                <a:gridCol w="1818021">
                  <a:extLst>
                    <a:ext uri="{9D8B030D-6E8A-4147-A177-3AD203B41FA5}">
                      <a16:colId xmlns:a16="http://schemas.microsoft.com/office/drawing/2014/main" val="1939438326"/>
                    </a:ext>
                  </a:extLst>
                </a:gridCol>
                <a:gridCol w="1818021">
                  <a:extLst>
                    <a:ext uri="{9D8B030D-6E8A-4147-A177-3AD203B41FA5}">
                      <a16:colId xmlns:a16="http://schemas.microsoft.com/office/drawing/2014/main" val="4024266525"/>
                    </a:ext>
                  </a:extLst>
                </a:gridCol>
              </a:tblGrid>
              <a:tr h="0">
                <a:tc rowSpan="2">
                  <a:txBody>
                    <a:bodyPr/>
                    <a:lstStyle/>
                    <a:p>
                      <a:pPr algn="l">
                        <a:lnSpc>
                          <a:spcPct val="107000"/>
                        </a:lnSpc>
                        <a:spcAft>
                          <a:spcPts val="800"/>
                        </a:spcAft>
                      </a:pPr>
                      <a:r>
                        <a:rPr lang="fr-FR" sz="1400" dirty="0">
                          <a:effectLst/>
                          <a:latin typeface="+mn-lt"/>
                          <a:ea typeface="Calibri" panose="020F0502020204030204" pitchFamily="34" charset="0"/>
                          <a:cs typeface="Times New Roman" panose="02020603050405020304" pitchFamily="18" charset="0"/>
                        </a:rPr>
                        <a:t>Niveau de l’armature urbaine</a:t>
                      </a:r>
                    </a:p>
                  </a:txBody>
                  <a:tcPr/>
                </a:tc>
                <a:tc gridSpan="3">
                  <a:txBody>
                    <a:bodyPr/>
                    <a:lstStyle/>
                    <a:p>
                      <a:pPr algn="ctr">
                        <a:lnSpc>
                          <a:spcPct val="107000"/>
                        </a:lnSpc>
                        <a:spcAft>
                          <a:spcPts val="800"/>
                        </a:spcAft>
                      </a:pPr>
                      <a:r>
                        <a:rPr lang="fr-FR" sz="1400" dirty="0">
                          <a:effectLst/>
                          <a:latin typeface="+mn-lt"/>
                          <a:ea typeface="Calibri" panose="020F0502020204030204" pitchFamily="34" charset="0"/>
                          <a:cs typeface="Times New Roman" panose="02020603050405020304" pitchFamily="18" charset="0"/>
                        </a:rPr>
                        <a:t>Logements à mobiliser à partir de 2021</a:t>
                      </a:r>
                    </a:p>
                  </a:txBody>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400" dirty="0">
                        <a:effectLst/>
                        <a:latin typeface="+mn-lt"/>
                        <a:ea typeface="Calibri" panose="020F0502020204030204" pitchFamily="34" charset="0"/>
                        <a:cs typeface="Times New Roman" panose="02020603050405020304" pitchFamily="18" charset="0"/>
                      </a:endParaRPr>
                    </a:p>
                  </a:txBody>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80583352"/>
                  </a:ext>
                </a:extLst>
              </a:tr>
              <a:tr h="0">
                <a:tc vMerge="1">
                  <a:txBody>
                    <a:bodyPr/>
                    <a:lstStyle/>
                    <a:p>
                      <a:pPr algn="just">
                        <a:lnSpc>
                          <a:spcPct val="107000"/>
                        </a:lnSpc>
                        <a:spcAft>
                          <a:spcPts val="800"/>
                        </a:spcAft>
                      </a:pPr>
                      <a:endParaRPr lang="fr-FR" sz="1400" dirty="0">
                        <a:effectLst/>
                        <a:latin typeface="+mn-lt"/>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fr-FR" sz="1400" b="1" dirty="0">
                          <a:solidFill>
                            <a:schemeClr val="bg1"/>
                          </a:solidFill>
                          <a:effectLst/>
                          <a:latin typeface="+mn-lt"/>
                          <a:ea typeface="Calibri" panose="020F0502020204030204" pitchFamily="34" charset="0"/>
                          <a:cs typeface="Times New Roman" panose="02020603050405020304" pitchFamily="18" charset="0"/>
                        </a:rPr>
                        <a:t>Scénario 1</a:t>
                      </a:r>
                    </a:p>
                  </a:txBody>
                  <a:tcPr>
                    <a:solidFill>
                      <a:schemeClr val="accent5">
                        <a:lumMod val="7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b="1" dirty="0">
                          <a:solidFill>
                            <a:schemeClr val="bg1"/>
                          </a:solidFill>
                          <a:effectLst/>
                          <a:latin typeface="+mn-lt"/>
                          <a:ea typeface="Calibri" panose="020F0502020204030204" pitchFamily="34" charset="0"/>
                          <a:cs typeface="Times New Roman" panose="02020603050405020304" pitchFamily="18" charset="0"/>
                        </a:rPr>
                        <a:t>Scénario 2</a:t>
                      </a:r>
                    </a:p>
                  </a:txBody>
                  <a:tcPr>
                    <a:solidFill>
                      <a:schemeClr val="accent5">
                        <a:lumMod val="7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b="1" dirty="0">
                          <a:solidFill>
                            <a:schemeClr val="bg1"/>
                          </a:solidFill>
                          <a:effectLst/>
                          <a:latin typeface="+mn-lt"/>
                          <a:ea typeface="Calibri" panose="020F0502020204030204" pitchFamily="34" charset="0"/>
                          <a:cs typeface="Times New Roman" panose="02020603050405020304" pitchFamily="18" charset="0"/>
                        </a:rPr>
                        <a:t>Scénario 3</a:t>
                      </a:r>
                    </a:p>
                  </a:txBody>
                  <a:tcPr>
                    <a:solidFill>
                      <a:schemeClr val="accent5">
                        <a:lumMod val="75000"/>
                      </a:schemeClr>
                    </a:solidFill>
                  </a:tcPr>
                </a:tc>
                <a:extLst>
                  <a:ext uri="{0D108BD9-81ED-4DB2-BD59-A6C34878D82A}">
                    <a16:rowId xmlns:a16="http://schemas.microsoft.com/office/drawing/2014/main" val="1759750439"/>
                  </a:ext>
                </a:extLst>
              </a:tr>
              <a:tr h="167640">
                <a:tc>
                  <a:txBody>
                    <a:bodyPr/>
                    <a:lstStyle/>
                    <a:p>
                      <a:pPr algn="just">
                        <a:lnSpc>
                          <a:spcPct val="107000"/>
                        </a:lnSpc>
                        <a:spcAft>
                          <a:spcPts val="800"/>
                        </a:spcAft>
                      </a:pPr>
                      <a:r>
                        <a:rPr lang="fr-FR" sz="1400" dirty="0">
                          <a:effectLst/>
                          <a:latin typeface="+mn-lt"/>
                        </a:rPr>
                        <a:t>MILIEU URBAIN</a:t>
                      </a:r>
                    </a:p>
                    <a:p>
                      <a:pPr algn="just">
                        <a:lnSpc>
                          <a:spcPct val="107000"/>
                        </a:lnSpc>
                        <a:spcAft>
                          <a:spcPts val="800"/>
                        </a:spcAft>
                      </a:pPr>
                      <a:r>
                        <a:rPr lang="fr-FR" sz="1400" dirty="0">
                          <a:effectLst/>
                          <a:latin typeface="+mn-lt"/>
                        </a:rPr>
                        <a:t>Ville-centre /Bourgs-centres </a:t>
                      </a:r>
                      <a:endParaRPr lang="fr-FR" sz="1400" dirty="0">
                        <a:effectLst/>
                        <a:latin typeface="+mn-lt"/>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fr-FR" sz="1400" b="1" dirty="0">
                          <a:effectLst/>
                          <a:latin typeface="+mn-lt"/>
                        </a:rPr>
                        <a:t> </a:t>
                      </a:r>
                    </a:p>
                    <a:p>
                      <a:pPr algn="ctr">
                        <a:lnSpc>
                          <a:spcPct val="107000"/>
                        </a:lnSpc>
                        <a:spcAft>
                          <a:spcPts val="800"/>
                        </a:spcAft>
                      </a:pPr>
                      <a:r>
                        <a:rPr lang="fr-FR" sz="1400" b="1" dirty="0">
                          <a:effectLst/>
                          <a:latin typeface="+mn-lt"/>
                        </a:rPr>
                        <a:t>  0 logements</a:t>
                      </a:r>
                      <a:endParaRPr lang="fr-FR" sz="1400" b="1" dirty="0">
                        <a:effectLst/>
                        <a:latin typeface="+mn-lt"/>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fr-FR" sz="1400" b="1"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effectLst/>
                          <a:latin typeface="+mn-lt"/>
                          <a:ea typeface="Calibri" panose="020F0502020204030204" pitchFamily="34" charset="0"/>
                          <a:cs typeface="Times New Roman" panose="02020603050405020304" pitchFamily="18" charset="0"/>
                        </a:rPr>
                        <a:t>443 logements</a:t>
                      </a:r>
                    </a:p>
                    <a:p>
                      <a:pPr algn="ctr">
                        <a:lnSpc>
                          <a:spcPct val="107000"/>
                        </a:lnSpc>
                        <a:spcAft>
                          <a:spcPts val="800"/>
                        </a:spcAft>
                      </a:pPr>
                      <a:endParaRPr lang="fr-FR" sz="1400" b="1" dirty="0">
                        <a:effectLst/>
                        <a:latin typeface="+mn-lt"/>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fr-FR" sz="1400" b="1"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effectLst/>
                          <a:latin typeface="+mn-lt"/>
                          <a:ea typeface="Calibri" panose="020F0502020204030204" pitchFamily="34" charset="0"/>
                          <a:cs typeface="Times New Roman" panose="02020603050405020304" pitchFamily="18" charset="0"/>
                        </a:rPr>
                        <a:t>1 625 logements</a:t>
                      </a:r>
                    </a:p>
                  </a:txBody>
                  <a:tcPr/>
                </a:tc>
                <a:extLst>
                  <a:ext uri="{0D108BD9-81ED-4DB2-BD59-A6C34878D82A}">
                    <a16:rowId xmlns:a16="http://schemas.microsoft.com/office/drawing/2014/main" val="560867652"/>
                  </a:ext>
                </a:extLst>
              </a:tr>
              <a:tr h="172085">
                <a:tc>
                  <a:txBody>
                    <a:bodyPr/>
                    <a:lstStyle/>
                    <a:p>
                      <a:pPr algn="just">
                        <a:lnSpc>
                          <a:spcPct val="107000"/>
                        </a:lnSpc>
                        <a:spcAft>
                          <a:spcPts val="800"/>
                        </a:spcAft>
                      </a:pPr>
                      <a:r>
                        <a:rPr lang="fr-FR" sz="1400" dirty="0">
                          <a:effectLst/>
                          <a:latin typeface="+mn-lt"/>
                        </a:rPr>
                        <a:t>MILIEU RURAL</a:t>
                      </a:r>
                    </a:p>
                    <a:p>
                      <a:pPr algn="just">
                        <a:lnSpc>
                          <a:spcPct val="107000"/>
                        </a:lnSpc>
                        <a:spcAft>
                          <a:spcPts val="800"/>
                        </a:spcAft>
                      </a:pPr>
                      <a:r>
                        <a:rPr lang="fr-FR" sz="1400" dirty="0">
                          <a:effectLst/>
                          <a:latin typeface="+mn-lt"/>
                        </a:rPr>
                        <a:t>Bourgs relais</a:t>
                      </a:r>
                    </a:p>
                    <a:p>
                      <a:pPr algn="just">
                        <a:lnSpc>
                          <a:spcPct val="107000"/>
                        </a:lnSpc>
                        <a:spcAft>
                          <a:spcPts val="800"/>
                        </a:spcAft>
                      </a:pPr>
                      <a:r>
                        <a:rPr lang="fr-FR" sz="1400" dirty="0">
                          <a:effectLst/>
                          <a:latin typeface="+mn-lt"/>
                        </a:rPr>
                        <a:t>Villages résidentiels équipés</a:t>
                      </a:r>
                    </a:p>
                    <a:p>
                      <a:pPr algn="just">
                        <a:lnSpc>
                          <a:spcPct val="107000"/>
                        </a:lnSpc>
                        <a:spcAft>
                          <a:spcPts val="800"/>
                        </a:spcAft>
                      </a:pPr>
                      <a:r>
                        <a:rPr lang="fr-FR" sz="1400" dirty="0">
                          <a:effectLst/>
                          <a:latin typeface="+mn-lt"/>
                        </a:rPr>
                        <a:t>Villages résidentiels</a:t>
                      </a:r>
                      <a:endParaRPr lang="fr-FR" sz="1400" dirty="0">
                        <a:effectLst/>
                        <a:latin typeface="+mn-lt"/>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fr-FR" sz="1400" b="1" dirty="0">
                          <a:effectLst/>
                          <a:latin typeface="+mn-lt"/>
                        </a:rPr>
                        <a:t> </a:t>
                      </a:r>
                    </a:p>
                    <a:p>
                      <a:pPr algn="ctr">
                        <a:lnSpc>
                          <a:spcPct val="107000"/>
                        </a:lnSpc>
                        <a:spcAft>
                          <a:spcPts val="800"/>
                        </a:spcAft>
                      </a:pPr>
                      <a:r>
                        <a:rPr lang="fr-FR" sz="1400" b="1" dirty="0">
                          <a:effectLst/>
                          <a:latin typeface="+mn-lt"/>
                        </a:rPr>
                        <a:t>0 logements</a:t>
                      </a:r>
                      <a:endParaRPr lang="fr-FR" sz="1400" b="1" dirty="0">
                        <a:effectLst/>
                        <a:latin typeface="+mn-lt"/>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fr-FR" sz="1400" b="1"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effectLst/>
                          <a:latin typeface="+mn-lt"/>
                          <a:ea typeface="Calibri" panose="020F0502020204030204" pitchFamily="34" charset="0"/>
                          <a:cs typeface="Times New Roman" panose="02020603050405020304" pitchFamily="18" charset="0"/>
                        </a:rPr>
                        <a:t>296 logements</a:t>
                      </a:r>
                    </a:p>
                  </a:txBody>
                  <a:tcPr/>
                </a:tc>
                <a:tc>
                  <a:txBody>
                    <a:bodyPr/>
                    <a:lstStyle/>
                    <a:p>
                      <a:pPr algn="ctr">
                        <a:lnSpc>
                          <a:spcPct val="107000"/>
                        </a:lnSpc>
                        <a:spcAft>
                          <a:spcPts val="800"/>
                        </a:spcAft>
                      </a:pPr>
                      <a:endParaRPr lang="fr-FR" sz="1400" b="1"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effectLst/>
                          <a:latin typeface="+mn-lt"/>
                          <a:ea typeface="Calibri" panose="020F0502020204030204" pitchFamily="34" charset="0"/>
                          <a:cs typeface="Times New Roman" panose="02020603050405020304" pitchFamily="18" charset="0"/>
                        </a:rPr>
                        <a:t>1 084 logements</a:t>
                      </a:r>
                    </a:p>
                  </a:txBody>
                  <a:tcPr/>
                </a:tc>
                <a:extLst>
                  <a:ext uri="{0D108BD9-81ED-4DB2-BD59-A6C34878D82A}">
                    <a16:rowId xmlns:a16="http://schemas.microsoft.com/office/drawing/2014/main" val="4141752449"/>
                  </a:ext>
                </a:extLst>
              </a:tr>
            </a:tbl>
          </a:graphicData>
        </a:graphic>
      </p:graphicFrame>
      <p:sp>
        <p:nvSpPr>
          <p:cNvPr id="4" name="ZoneTexte 3">
            <a:extLst>
              <a:ext uri="{FF2B5EF4-FFF2-40B4-BE49-F238E27FC236}">
                <a16:creationId xmlns:a16="http://schemas.microsoft.com/office/drawing/2014/main" id="{2BA186A5-719D-A962-60CB-5B702079A655}"/>
              </a:ext>
            </a:extLst>
          </p:cNvPr>
          <p:cNvSpPr txBox="1"/>
          <p:nvPr/>
        </p:nvSpPr>
        <p:spPr>
          <a:xfrm>
            <a:off x="535304" y="307820"/>
            <a:ext cx="8222616" cy="369332"/>
          </a:xfrm>
          <a:prstGeom prst="rect">
            <a:avLst/>
          </a:prstGeom>
          <a:noFill/>
        </p:spPr>
        <p:txBody>
          <a:bodyPr wrap="square">
            <a:spAutoFit/>
          </a:bodyPr>
          <a:lstStyle/>
          <a:p>
            <a:pPr algn="just"/>
            <a:r>
              <a:rPr lang="fr-FR" sz="1800" b="1" u="sng" dirty="0">
                <a:solidFill>
                  <a:srgbClr val="000000"/>
                </a:solidFill>
                <a:latin typeface="Arial Narrow" panose="020B0606020202030204" pitchFamily="34" charset="0"/>
                <a:ea typeface="Segoe UI" panose="020B0502040204020203" pitchFamily="34" charset="0"/>
                <a:cs typeface="Segoe UI" panose="020B0502040204020203" pitchFamily="34" charset="0"/>
              </a:rPr>
              <a:t>Territorialisation des objectifs de mobilisation de logements :</a:t>
            </a:r>
            <a:endParaRPr lang="fr-FR" sz="1800" b="1" dirty="0">
              <a:solidFill>
                <a:srgbClr val="000000"/>
              </a:solidFill>
              <a:latin typeface="Arial Narrow" panose="020B0606020202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322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11F9A-3BA4-0302-5D7B-0FB98CEEF57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077B984-E323-5BED-58CF-02940CE26C1D}"/>
              </a:ext>
            </a:extLst>
          </p:cNvPr>
          <p:cNvSpPr txBox="1"/>
          <p:nvPr/>
        </p:nvSpPr>
        <p:spPr>
          <a:xfrm>
            <a:off x="-3946" y="40640"/>
            <a:ext cx="9147946" cy="369332"/>
          </a:xfrm>
          <a:prstGeom prst="rect">
            <a:avLst/>
          </a:prstGeom>
          <a:solidFill>
            <a:srgbClr val="D99449"/>
          </a:solidFill>
        </p:spPr>
        <p:txBody>
          <a:bodyPr wrap="square">
            <a:spAutoFit/>
          </a:bodyPr>
          <a:lstStyle/>
          <a:p>
            <a:r>
              <a:rPr lang="fr-FR" b="1" dirty="0">
                <a:solidFill>
                  <a:schemeClr val="bg1"/>
                </a:solidFill>
                <a:effectLst>
                  <a:outerShdw blurRad="38100" dist="38100" dir="2700000" algn="tl">
                    <a:srgbClr val="000000">
                      <a:alpha val="43000"/>
                    </a:srgbClr>
                  </a:outerShdw>
                </a:effectLst>
                <a:latin typeface="Nexa Rust Sans Black" panose="00000A00000000000000"/>
                <a:ea typeface="Calibri" panose="020F0502020204030204" pitchFamily="34" charset="0"/>
                <a:cs typeface="Times New Roman" panose="02020603050405020304" pitchFamily="18" charset="0"/>
              </a:rPr>
              <a:t>PROCHAINES ECHEANCES</a:t>
            </a:r>
            <a:endParaRPr lang="fr-FR" dirty="0">
              <a:solidFill>
                <a:schemeClr val="bg1"/>
              </a:solidFill>
            </a:endParaRPr>
          </a:p>
        </p:txBody>
      </p:sp>
      <p:sp>
        <p:nvSpPr>
          <p:cNvPr id="8" name="ZoneTexte 7">
            <a:extLst>
              <a:ext uri="{FF2B5EF4-FFF2-40B4-BE49-F238E27FC236}">
                <a16:creationId xmlns:a16="http://schemas.microsoft.com/office/drawing/2014/main" id="{4EC34569-2808-4367-20DD-18939A1A215E}"/>
              </a:ext>
            </a:extLst>
          </p:cNvPr>
          <p:cNvSpPr txBox="1"/>
          <p:nvPr/>
        </p:nvSpPr>
        <p:spPr>
          <a:xfrm>
            <a:off x="63946" y="552263"/>
            <a:ext cx="4602480" cy="738985"/>
          </a:xfrm>
          <a:prstGeom prst="rect">
            <a:avLst/>
          </a:prstGeom>
          <a:noFill/>
        </p:spPr>
        <p:txBody>
          <a:bodyPr wrap="square">
            <a:spAutoFit/>
          </a:bodyPr>
          <a:lstStyle/>
          <a:p>
            <a:pPr marL="285750" indent="-285750" algn="just">
              <a:lnSpc>
                <a:spcPct val="107000"/>
              </a:lnSpc>
              <a:spcAft>
                <a:spcPts val="600"/>
              </a:spcAft>
              <a:buFont typeface="Wingdings 3" panose="05040102010807070707" pitchFamily="18" charset="2"/>
              <a:buChar char="}"/>
              <a:tabLst>
                <a:tab pos="1733550" algn="l"/>
              </a:tabLst>
            </a:pPr>
            <a:r>
              <a:rPr lang="fr-FR" b="1" dirty="0">
                <a:latin typeface="Arial Narrow" panose="020B0606020202030204" pitchFamily="34" charset="0"/>
              </a:rPr>
              <a:t>19 février 2025 </a:t>
            </a:r>
            <a:r>
              <a:rPr lang="fr-FR" sz="1800" b="1" dirty="0">
                <a:latin typeface="Arial Narrow" panose="020B0606020202030204" pitchFamily="34" charset="0"/>
              </a:rPr>
              <a:t>:</a:t>
            </a:r>
          </a:p>
          <a:p>
            <a:pPr algn="just">
              <a:lnSpc>
                <a:spcPct val="107000"/>
              </a:lnSpc>
              <a:spcAft>
                <a:spcPts val="600"/>
              </a:spcAft>
              <a:tabLst>
                <a:tab pos="1733550" algn="l"/>
              </a:tabLst>
            </a:pPr>
            <a:r>
              <a:rPr lang="fr-FR" sz="1800" dirty="0">
                <a:latin typeface="Arial Narrow" panose="020B0606020202030204" pitchFamily="34" charset="0"/>
              </a:rPr>
              <a:t>Débat </a:t>
            </a:r>
            <a:r>
              <a:rPr lang="fr-FR" dirty="0">
                <a:latin typeface="Arial Narrow" panose="020B0606020202030204" pitchFamily="34" charset="0"/>
              </a:rPr>
              <a:t>sur les nouvelles orientations du PADD.</a:t>
            </a:r>
            <a:endParaRPr lang="fr-FR" sz="1800" dirty="0">
              <a:latin typeface="Arial Narrow" panose="020B0606020202030204" pitchFamily="34" charset="0"/>
            </a:endParaRPr>
          </a:p>
        </p:txBody>
      </p:sp>
      <p:pic>
        <p:nvPicPr>
          <p:cNvPr id="9" name="Image 8">
            <a:extLst>
              <a:ext uri="{FF2B5EF4-FFF2-40B4-BE49-F238E27FC236}">
                <a16:creationId xmlns:a16="http://schemas.microsoft.com/office/drawing/2014/main" id="{D82E9A4B-14A8-2C91-0DD9-F683C88EB01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8000" contrast="40000"/>
                    </a14:imgEffect>
                  </a14:imgLayer>
                </a14:imgProps>
              </a:ext>
              <a:ext uri="{28A0092B-C50C-407E-A947-70E740481C1C}">
                <a14:useLocalDpi xmlns:a14="http://schemas.microsoft.com/office/drawing/2010/main" val="0"/>
              </a:ext>
            </a:extLst>
          </a:blip>
          <a:srcRect l="-1409" t="16553" r="-200" b="44933"/>
          <a:stretch/>
        </p:blipFill>
        <p:spPr>
          <a:xfrm>
            <a:off x="-141323" y="3383629"/>
            <a:ext cx="9285323" cy="792414"/>
          </a:xfrm>
          <a:prstGeom prst="rect">
            <a:avLst/>
          </a:prstGeom>
        </p:spPr>
      </p:pic>
      <p:sp>
        <p:nvSpPr>
          <p:cNvPr id="10" name="Rectangle 9">
            <a:extLst>
              <a:ext uri="{FF2B5EF4-FFF2-40B4-BE49-F238E27FC236}">
                <a16:creationId xmlns:a16="http://schemas.microsoft.com/office/drawing/2014/main" id="{DFC3208F-06DD-3728-F2C6-28524933C5BE}"/>
              </a:ext>
            </a:extLst>
          </p:cNvPr>
          <p:cNvSpPr/>
          <p:nvPr/>
        </p:nvSpPr>
        <p:spPr>
          <a:xfrm>
            <a:off x="563195" y="3525920"/>
            <a:ext cx="8206462" cy="507831"/>
          </a:xfrm>
          <a:prstGeom prst="rect">
            <a:avLst/>
          </a:prstGeom>
        </p:spPr>
        <p:txBody>
          <a:bodyPr wrap="square">
            <a:spAutoFit/>
          </a:bodyPr>
          <a:lstStyle/>
          <a:p>
            <a:pPr algn="ctr"/>
            <a:r>
              <a:rPr lang="fr-FR" sz="2700" b="1" dirty="0">
                <a:solidFill>
                  <a:srgbClr val="F17F01"/>
                </a:solidFill>
                <a:effectLst>
                  <a:outerShdw blurRad="38100" dist="38100" dir="2700000" algn="tl">
                    <a:srgbClr val="000000">
                      <a:alpha val="43137"/>
                    </a:srgbClr>
                  </a:outerShdw>
                </a:effectLst>
                <a:latin typeface="Nexa Rust Sans Black" panose="00000A00000000000000" pitchFamily="50" charset="0"/>
              </a:rPr>
              <a:t>MERCI POUR VOTRE ATTENTION</a:t>
            </a:r>
          </a:p>
        </p:txBody>
      </p:sp>
      <p:sp>
        <p:nvSpPr>
          <p:cNvPr id="3" name="ZoneTexte 2">
            <a:extLst>
              <a:ext uri="{FF2B5EF4-FFF2-40B4-BE49-F238E27FC236}">
                <a16:creationId xmlns:a16="http://schemas.microsoft.com/office/drawing/2014/main" id="{3FDD6F51-5ED4-55FC-D29C-FC7466A46947}"/>
              </a:ext>
            </a:extLst>
          </p:cNvPr>
          <p:cNvSpPr txBox="1"/>
          <p:nvPr/>
        </p:nvSpPr>
        <p:spPr>
          <a:xfrm>
            <a:off x="63946" y="1527308"/>
            <a:ext cx="4602480" cy="738985"/>
          </a:xfrm>
          <a:prstGeom prst="rect">
            <a:avLst/>
          </a:prstGeom>
          <a:noFill/>
        </p:spPr>
        <p:txBody>
          <a:bodyPr wrap="square">
            <a:spAutoFit/>
          </a:bodyPr>
          <a:lstStyle/>
          <a:p>
            <a:pPr marL="285750" indent="-285750" algn="just">
              <a:lnSpc>
                <a:spcPct val="107000"/>
              </a:lnSpc>
              <a:spcAft>
                <a:spcPts val="600"/>
              </a:spcAft>
              <a:buFont typeface="Wingdings 3" panose="05040102010807070707" pitchFamily="18" charset="2"/>
              <a:buChar char="}"/>
              <a:tabLst>
                <a:tab pos="1733550" algn="l"/>
              </a:tabLst>
            </a:pPr>
            <a:r>
              <a:rPr lang="fr-FR" b="1" dirty="0">
                <a:latin typeface="Arial Narrow" panose="020B0606020202030204" pitchFamily="34" charset="0"/>
              </a:rPr>
              <a:t>20 mars 2025 </a:t>
            </a:r>
            <a:r>
              <a:rPr lang="fr-FR" sz="1800" b="1" dirty="0">
                <a:latin typeface="Arial Narrow" panose="020B0606020202030204" pitchFamily="34" charset="0"/>
              </a:rPr>
              <a:t>:</a:t>
            </a:r>
          </a:p>
          <a:p>
            <a:pPr algn="just">
              <a:lnSpc>
                <a:spcPct val="107000"/>
              </a:lnSpc>
              <a:spcAft>
                <a:spcPts val="600"/>
              </a:spcAft>
              <a:tabLst>
                <a:tab pos="1733550" algn="l"/>
              </a:tabLst>
            </a:pPr>
            <a:r>
              <a:rPr lang="fr-FR" sz="1800" dirty="0">
                <a:latin typeface="Arial Narrow" panose="020B0606020202030204" pitchFamily="34" charset="0"/>
              </a:rPr>
              <a:t>Réunion PPA – PADD révisé</a:t>
            </a:r>
            <a:r>
              <a:rPr lang="fr-FR" dirty="0">
                <a:latin typeface="Arial Narrow" panose="020B0606020202030204" pitchFamily="34" charset="0"/>
              </a:rPr>
              <a:t>.</a:t>
            </a:r>
            <a:endParaRPr lang="fr-FR" sz="1800" dirty="0">
              <a:latin typeface="Arial Narrow" panose="020B0606020202030204" pitchFamily="34" charset="0"/>
            </a:endParaRPr>
          </a:p>
        </p:txBody>
      </p:sp>
    </p:spTree>
    <p:extLst>
      <p:ext uri="{BB962C8B-B14F-4D97-AF65-F5344CB8AC3E}">
        <p14:creationId xmlns:p14="http://schemas.microsoft.com/office/powerpoint/2010/main" val="30599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AD47-33BA-BDAC-28B3-3847DCE6320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452D2C6-FEAF-D4E9-7F9B-F4EB373F3718}"/>
              </a:ext>
            </a:extLst>
          </p:cNvPr>
          <p:cNvSpPr txBox="1"/>
          <p:nvPr/>
        </p:nvSpPr>
        <p:spPr>
          <a:xfrm>
            <a:off x="-3946" y="40640"/>
            <a:ext cx="9147946" cy="369332"/>
          </a:xfrm>
          <a:prstGeom prst="rect">
            <a:avLst/>
          </a:prstGeom>
          <a:solidFill>
            <a:srgbClr val="D99449"/>
          </a:solidFill>
        </p:spPr>
        <p:txBody>
          <a:bodyPr wrap="square">
            <a:spAutoFit/>
          </a:bodyPr>
          <a:lstStyle/>
          <a:p>
            <a:r>
              <a:rPr lang="fr-FR" b="1" dirty="0">
                <a:solidFill>
                  <a:schemeClr val="bg1"/>
                </a:solidFill>
                <a:effectLst>
                  <a:outerShdw blurRad="38100" dist="38100" dir="2700000" algn="tl">
                    <a:srgbClr val="000000">
                      <a:alpha val="43000"/>
                    </a:srgbClr>
                  </a:outerShdw>
                </a:effectLst>
                <a:latin typeface="Nexa Rust Sans Black" panose="00000A00000000000000"/>
                <a:ea typeface="Calibri" panose="020F0502020204030204" pitchFamily="34" charset="0"/>
                <a:cs typeface="Times New Roman" panose="02020603050405020304" pitchFamily="18" charset="0"/>
              </a:rPr>
              <a:t>RAPPEL : Une nécessaire adaptation du projet du SCoT</a:t>
            </a:r>
            <a:endParaRPr lang="fr-FR" dirty="0">
              <a:solidFill>
                <a:schemeClr val="bg1"/>
              </a:solidFill>
            </a:endParaRPr>
          </a:p>
        </p:txBody>
      </p:sp>
      <p:sp>
        <p:nvSpPr>
          <p:cNvPr id="3" name="ZoneTexte 2">
            <a:extLst>
              <a:ext uri="{FF2B5EF4-FFF2-40B4-BE49-F238E27FC236}">
                <a16:creationId xmlns:a16="http://schemas.microsoft.com/office/drawing/2014/main" id="{72DB9D52-05AF-C0E1-7599-92E5A1AAD301}"/>
              </a:ext>
            </a:extLst>
          </p:cNvPr>
          <p:cNvSpPr txBox="1"/>
          <p:nvPr/>
        </p:nvSpPr>
        <p:spPr>
          <a:xfrm>
            <a:off x="415252" y="468569"/>
            <a:ext cx="8585068" cy="1284454"/>
          </a:xfrm>
          <a:prstGeom prst="rect">
            <a:avLst/>
          </a:prstGeom>
          <a:noFill/>
          <a:effectLst/>
        </p:spPr>
        <p:txBody>
          <a:bodyPr wrap="square">
            <a:spAutoFit/>
          </a:bodyPr>
          <a:lstStyle/>
          <a:p>
            <a:pPr algn="just">
              <a:lnSpc>
                <a:spcPct val="107000"/>
              </a:lnSpc>
              <a:spcAft>
                <a:spcPts val="600"/>
              </a:spcAft>
              <a:tabLst>
                <a:tab pos="1733550" algn="l"/>
              </a:tabLst>
            </a:pPr>
            <a:r>
              <a:rPr lang="fr-FR" b="1" u="sng" dirty="0">
                <a:solidFill>
                  <a:srgbClr val="F17F01"/>
                </a:solidFill>
                <a:latin typeface="Nexa Rust Sans Black" panose="00000A00000000000000" pitchFamily="50" charset="0"/>
              </a:rPr>
              <a:t>Le projet du SCoT : une dynamique partagée à maintenir</a:t>
            </a:r>
            <a:endParaRPr lang="fr-FR" sz="1800" b="1" dirty="0">
              <a:solidFill>
                <a:srgbClr val="F17F01"/>
              </a:solidFill>
              <a:latin typeface="Nexa Rust Sans Black" panose="00000A00000000000000" pitchFamily="50" charset="0"/>
            </a:endParaRPr>
          </a:p>
          <a:p>
            <a:pPr algn="just">
              <a:lnSpc>
                <a:spcPct val="107000"/>
              </a:lnSpc>
              <a:spcAft>
                <a:spcPts val="600"/>
              </a:spcAft>
              <a:tabLst>
                <a:tab pos="1733550" algn="l"/>
              </a:tabLst>
            </a:pPr>
            <a:r>
              <a:rPr lang="fr-FR" sz="1700" dirty="0">
                <a:latin typeface="Arial Narrow" panose="020B0606020202030204" pitchFamily="34" charset="0"/>
                <a:ea typeface="Calibri" panose="020F0502020204030204" pitchFamily="34" charset="0"/>
                <a:cs typeface="Times New Roman" panose="02020603050405020304" pitchFamily="18" charset="0"/>
              </a:rPr>
              <a:t>Un projet</a:t>
            </a:r>
            <a:r>
              <a:rPr lang="fr-FR" sz="1700" i="1" dirty="0">
                <a:latin typeface="Arial Narrow" panose="020B0606020202030204" pitchFamily="34" charset="0"/>
                <a:ea typeface="Calibri" panose="020F0502020204030204" pitchFamily="34" charset="0"/>
                <a:cs typeface="Times New Roman" panose="02020603050405020304" pitchFamily="18" charset="0"/>
              </a:rPr>
              <a:t> </a:t>
            </a:r>
            <a:r>
              <a:rPr lang="fr-FR" sz="1700" dirty="0">
                <a:latin typeface="Arial Narrow" panose="020B0606020202030204" pitchFamily="34" charset="0"/>
                <a:ea typeface="Calibri" panose="020F0502020204030204" pitchFamily="34" charset="0"/>
                <a:cs typeface="Times New Roman" panose="02020603050405020304" pitchFamily="18" charset="0"/>
              </a:rPr>
              <a:t>de développement qui s’articule autour de </a:t>
            </a:r>
            <a:r>
              <a:rPr lang="fr-FR" sz="1700" b="1" dirty="0">
                <a:latin typeface="Arial Narrow" panose="020B0606020202030204" pitchFamily="34" charset="0"/>
                <a:ea typeface="Calibri" panose="020F0502020204030204" pitchFamily="34" charset="0"/>
                <a:cs typeface="Times New Roman" panose="02020603050405020304" pitchFamily="18" charset="0"/>
              </a:rPr>
              <a:t>la ruralité du territoire</a:t>
            </a:r>
            <a:r>
              <a:rPr lang="fr-FR" sz="1700" dirty="0">
                <a:latin typeface="Arial Narrow" panose="020B0606020202030204" pitchFamily="34" charset="0"/>
                <a:ea typeface="Calibri" panose="020F0502020204030204" pitchFamily="34" charset="0"/>
                <a:cs typeface="Times New Roman" panose="02020603050405020304" pitchFamily="18" charset="0"/>
              </a:rPr>
              <a:t>, comme un atout et une force fédératrice, pour faire gagner le territoire </a:t>
            </a:r>
            <a:r>
              <a:rPr lang="fr-FR" sz="1700" b="1" dirty="0">
                <a:latin typeface="Arial Narrow" panose="020B0606020202030204" pitchFamily="34" charset="0"/>
                <a:ea typeface="Calibri" panose="020F0502020204030204" pitchFamily="34" charset="0"/>
                <a:cs typeface="Times New Roman" panose="02020603050405020304" pitchFamily="18" charset="0"/>
              </a:rPr>
              <a:t>en attractivité</a:t>
            </a:r>
            <a:r>
              <a:rPr lang="fr-FR" sz="1700" dirty="0">
                <a:latin typeface="Arial Narrow" panose="020B0606020202030204" pitchFamily="34" charset="0"/>
                <a:ea typeface="Calibri" panose="020F0502020204030204" pitchFamily="34" charset="0"/>
                <a:cs typeface="Times New Roman" panose="02020603050405020304" pitchFamily="18" charset="0"/>
              </a:rPr>
              <a:t>, en s’appuyant à la fois </a:t>
            </a:r>
            <a:r>
              <a:rPr lang="fr-FR" sz="1700" b="1" dirty="0">
                <a:latin typeface="Arial Narrow" panose="020B0606020202030204" pitchFamily="34" charset="0"/>
                <a:ea typeface="Calibri" panose="020F0502020204030204" pitchFamily="34" charset="0"/>
                <a:cs typeface="Times New Roman" panose="02020603050405020304" pitchFamily="18" charset="0"/>
              </a:rPr>
              <a:t>sur son patrimoine agricole, naturel, paysager et historique, sur sa capacité d’innovation et ses valeurs humaines</a:t>
            </a:r>
            <a:r>
              <a:rPr lang="fr-FR" sz="1700" dirty="0">
                <a:latin typeface="Arial Narrow" panose="020B0606020202030204" pitchFamily="34" charset="0"/>
                <a:ea typeface="Calibri" panose="020F0502020204030204" pitchFamily="34" charset="0"/>
                <a:cs typeface="Times New Roman" panose="02020603050405020304" pitchFamily="18" charset="0"/>
              </a:rPr>
              <a:t>.</a:t>
            </a:r>
            <a:endParaRPr lang="fr-FR" sz="1700" i="1"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688AC559-5240-563D-1671-7AF919C31209}"/>
              </a:ext>
            </a:extLst>
          </p:cNvPr>
          <p:cNvPicPr>
            <a:picLocks noChangeAspect="1"/>
          </p:cNvPicPr>
          <p:nvPr/>
        </p:nvPicPr>
        <p:blipFill rotWithShape="1">
          <a:blip r:embed="rId3"/>
          <a:srcRect r="946" b="12612"/>
          <a:stretch/>
        </p:blipFill>
        <p:spPr>
          <a:xfrm>
            <a:off x="-3949" y="2544639"/>
            <a:ext cx="9143999" cy="2754892"/>
          </a:xfrm>
          <a:prstGeom prst="rect">
            <a:avLst/>
          </a:prstGeom>
        </p:spPr>
      </p:pic>
      <p:sp>
        <p:nvSpPr>
          <p:cNvPr id="5" name="ZoneTexte 4">
            <a:extLst>
              <a:ext uri="{FF2B5EF4-FFF2-40B4-BE49-F238E27FC236}">
                <a16:creationId xmlns:a16="http://schemas.microsoft.com/office/drawing/2014/main" id="{9CFCF8B8-4F52-7153-2E45-5B3B76172230}"/>
              </a:ext>
            </a:extLst>
          </p:cNvPr>
          <p:cNvSpPr txBox="1"/>
          <p:nvPr/>
        </p:nvSpPr>
        <p:spPr>
          <a:xfrm>
            <a:off x="135786" y="5536671"/>
            <a:ext cx="8864534" cy="671915"/>
          </a:xfrm>
          <a:prstGeom prst="rect">
            <a:avLst/>
          </a:prstGeom>
          <a:solidFill>
            <a:schemeClr val="bg2">
              <a:lumMod val="50000"/>
            </a:schemeClr>
          </a:solidFill>
          <a:ln>
            <a:solidFill>
              <a:schemeClr val="tx1"/>
            </a:solidFill>
          </a:ln>
          <a:effectLst/>
        </p:spPr>
        <p:txBody>
          <a:bodyPr wrap="square">
            <a:spAutoFit/>
          </a:bodyPr>
          <a:lstStyle/>
          <a:p>
            <a:pPr algn="ctr">
              <a:lnSpc>
                <a:spcPct val="107000"/>
              </a:lnSpc>
              <a:spcAft>
                <a:spcPts val="600"/>
              </a:spcAft>
              <a:tabLst>
                <a:tab pos="1733550" algn="l"/>
              </a:tabLst>
            </a:pPr>
            <a:r>
              <a:rPr lang="fr-FR" b="1" dirty="0">
                <a:solidFill>
                  <a:schemeClr val="bg1"/>
                </a:solidFill>
                <a:latin typeface="Arial Narrow" panose="020B0606020202030204" pitchFamily="34" charset="0"/>
              </a:rPr>
              <a:t>Des objectifs poursuivis qui peuvent toujours constituer une base solide du projet du territoire….</a:t>
            </a:r>
            <a:r>
              <a:rPr lang="fr-FR" b="1" u="sng" dirty="0">
                <a:solidFill>
                  <a:schemeClr val="bg1"/>
                </a:solidFill>
                <a:latin typeface="Arial Narrow" panose="020B0606020202030204" pitchFamily="34" charset="0"/>
              </a:rPr>
              <a:t>MAIS</a:t>
            </a:r>
            <a:r>
              <a:rPr lang="fr-FR" b="1" dirty="0">
                <a:solidFill>
                  <a:schemeClr val="bg1"/>
                </a:solidFill>
                <a:latin typeface="Arial Narrow" panose="020B0606020202030204" pitchFamily="34" charset="0"/>
              </a:rPr>
              <a:t> des orientations qui doivent être aujourd’hui adaptées.</a:t>
            </a:r>
          </a:p>
        </p:txBody>
      </p:sp>
      <p:sp>
        <p:nvSpPr>
          <p:cNvPr id="6" name="ZoneTexte 5">
            <a:extLst>
              <a:ext uri="{FF2B5EF4-FFF2-40B4-BE49-F238E27FC236}">
                <a16:creationId xmlns:a16="http://schemas.microsoft.com/office/drawing/2014/main" id="{B3D5DBD2-0F46-BD90-E8D6-40FED88206E7}"/>
              </a:ext>
            </a:extLst>
          </p:cNvPr>
          <p:cNvSpPr txBox="1"/>
          <p:nvPr/>
        </p:nvSpPr>
        <p:spPr>
          <a:xfrm>
            <a:off x="415252" y="2190696"/>
            <a:ext cx="8566120" cy="353943"/>
          </a:xfrm>
          <a:prstGeom prst="rect">
            <a:avLst/>
          </a:prstGeom>
          <a:noFill/>
        </p:spPr>
        <p:txBody>
          <a:bodyPr wrap="square" rtlCol="0">
            <a:spAutoFit/>
          </a:bodyPr>
          <a:lstStyle/>
          <a:p>
            <a:r>
              <a:rPr lang="fr-FR" sz="1700" dirty="0">
                <a:latin typeface="Arial Narrow" panose="020B0606020202030204" pitchFamily="34" charset="0"/>
              </a:rPr>
              <a:t>Un </a:t>
            </a:r>
            <a:r>
              <a:rPr lang="fr-FR" sz="1700" b="1" dirty="0">
                <a:latin typeface="Arial Narrow" panose="020B0606020202030204" pitchFamily="34" charset="0"/>
              </a:rPr>
              <a:t>PADD</a:t>
            </a:r>
            <a:r>
              <a:rPr lang="fr-FR" sz="1700" dirty="0">
                <a:latin typeface="Arial Narrow" panose="020B0606020202030204" pitchFamily="34" charset="0"/>
              </a:rPr>
              <a:t> articulé autour de </a:t>
            </a:r>
            <a:r>
              <a:rPr lang="fr-FR" sz="1700" b="1" dirty="0">
                <a:latin typeface="Arial Narrow" panose="020B0606020202030204" pitchFamily="34" charset="0"/>
              </a:rPr>
              <a:t>3 grandes ambitions déclinées chacune en objectifs, ordonnés par axe </a:t>
            </a:r>
          </a:p>
        </p:txBody>
      </p:sp>
      <p:sp>
        <p:nvSpPr>
          <p:cNvPr id="7" name="Flèche : droite 6">
            <a:extLst>
              <a:ext uri="{FF2B5EF4-FFF2-40B4-BE49-F238E27FC236}">
                <a16:creationId xmlns:a16="http://schemas.microsoft.com/office/drawing/2014/main" id="{0A04CED7-4615-9E09-DD4A-E8D7CB62701A}"/>
              </a:ext>
            </a:extLst>
          </p:cNvPr>
          <p:cNvSpPr/>
          <p:nvPr/>
        </p:nvSpPr>
        <p:spPr>
          <a:xfrm rot="5400000">
            <a:off x="4402679" y="1809543"/>
            <a:ext cx="330741" cy="371231"/>
          </a:xfrm>
          <a:prstGeom prst="right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solidFill>
            </a:endParaRPr>
          </a:p>
        </p:txBody>
      </p:sp>
    </p:spTree>
    <p:extLst>
      <p:ext uri="{BB962C8B-B14F-4D97-AF65-F5344CB8AC3E}">
        <p14:creationId xmlns:p14="http://schemas.microsoft.com/office/powerpoint/2010/main" val="33325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9699561-C302-3F1C-2917-C4BC0C983903}"/>
              </a:ext>
            </a:extLst>
          </p:cNvPr>
          <p:cNvSpPr txBox="1"/>
          <p:nvPr/>
        </p:nvSpPr>
        <p:spPr>
          <a:xfrm>
            <a:off x="94640" y="118372"/>
            <a:ext cx="8585068" cy="373628"/>
          </a:xfrm>
          <a:prstGeom prst="rect">
            <a:avLst/>
          </a:prstGeom>
          <a:noFill/>
          <a:effectLst/>
        </p:spPr>
        <p:txBody>
          <a:bodyPr wrap="square">
            <a:spAutoFit/>
          </a:bodyPr>
          <a:lstStyle/>
          <a:p>
            <a:pPr algn="just">
              <a:lnSpc>
                <a:spcPct val="107000"/>
              </a:lnSpc>
              <a:spcAft>
                <a:spcPts val="600"/>
              </a:spcAft>
              <a:tabLst>
                <a:tab pos="1733550" algn="l"/>
              </a:tabLst>
            </a:pPr>
            <a:r>
              <a:rPr lang="fr-FR" dirty="0">
                <a:solidFill>
                  <a:srgbClr val="F17F01"/>
                </a:solidFill>
                <a:latin typeface="Nexa Rust Sans Black" panose="00000A00000000000000" pitchFamily="50" charset="0"/>
              </a:rPr>
              <a:t>.</a:t>
            </a:r>
            <a:endParaRPr lang="fr-FR" sz="1700" i="1"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CD0297D-E2D2-D360-68FB-6D31C907922D}"/>
              </a:ext>
            </a:extLst>
          </p:cNvPr>
          <p:cNvPicPr>
            <a:picLocks noChangeAspect="1"/>
          </p:cNvPicPr>
          <p:nvPr/>
        </p:nvPicPr>
        <p:blipFill>
          <a:blip r:embed="rId2"/>
          <a:stretch>
            <a:fillRect/>
          </a:stretch>
        </p:blipFill>
        <p:spPr>
          <a:xfrm>
            <a:off x="983810" y="865628"/>
            <a:ext cx="7254145" cy="4805598"/>
          </a:xfrm>
          <a:prstGeom prst="rect">
            <a:avLst/>
          </a:prstGeom>
          <a:solidFill>
            <a:schemeClr val="bg1"/>
          </a:solidFill>
        </p:spPr>
      </p:pic>
      <p:sp>
        <p:nvSpPr>
          <p:cNvPr id="6" name="ZoneTexte 5">
            <a:extLst>
              <a:ext uri="{FF2B5EF4-FFF2-40B4-BE49-F238E27FC236}">
                <a16:creationId xmlns:a16="http://schemas.microsoft.com/office/drawing/2014/main" id="{76BD7790-514E-A149-35C9-CEE76FAA5FEE}"/>
              </a:ext>
            </a:extLst>
          </p:cNvPr>
          <p:cNvSpPr txBox="1"/>
          <p:nvPr/>
        </p:nvSpPr>
        <p:spPr>
          <a:xfrm>
            <a:off x="-107004" y="492000"/>
            <a:ext cx="9251004" cy="350545"/>
          </a:xfrm>
          <a:prstGeom prst="rect">
            <a:avLst/>
          </a:prstGeom>
          <a:noFill/>
        </p:spPr>
        <p:txBody>
          <a:bodyPr wrap="square">
            <a:spAutoFit/>
          </a:bodyPr>
          <a:lstStyle/>
          <a:p>
            <a:pPr marL="558800" indent="-285750" algn="just">
              <a:lnSpc>
                <a:spcPct val="107000"/>
              </a:lnSpc>
              <a:spcAft>
                <a:spcPts val="600"/>
              </a:spcAft>
              <a:buFont typeface="Wingdings 3" panose="05040102010807070707" pitchFamily="18" charset="2"/>
              <a:buChar char="}"/>
              <a:tabLst>
                <a:tab pos="1733550" algn="l"/>
              </a:tabLst>
            </a:pPr>
            <a:r>
              <a:rPr lang="fr-FR" sz="1700" b="1" dirty="0">
                <a:latin typeface="Arial Narrow" panose="020B0606020202030204" pitchFamily="34" charset="0"/>
              </a:rPr>
              <a:t>Réinterroger les ambitions chiffrées du territoire transcrites dans le PADD. </a:t>
            </a:r>
          </a:p>
        </p:txBody>
      </p:sp>
      <p:sp>
        <p:nvSpPr>
          <p:cNvPr id="7" name="Rectangle 6">
            <a:extLst>
              <a:ext uri="{FF2B5EF4-FFF2-40B4-BE49-F238E27FC236}">
                <a16:creationId xmlns:a16="http://schemas.microsoft.com/office/drawing/2014/main" id="{917D3A6A-DFCF-5328-B01C-0C2F8EC2A889}"/>
              </a:ext>
            </a:extLst>
          </p:cNvPr>
          <p:cNvSpPr/>
          <p:nvPr/>
        </p:nvSpPr>
        <p:spPr>
          <a:xfrm>
            <a:off x="5881223" y="1794007"/>
            <a:ext cx="2398008" cy="603753"/>
          </a:xfrm>
          <a:prstGeom prst="rect">
            <a:avLst/>
          </a:prstGeom>
          <a:noFill/>
          <a:ln w="44450">
            <a:solidFill>
              <a:srgbClr val="FFFF00"/>
            </a:solidFill>
            <a:prstDash val="dash"/>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03A69884-2A25-0C70-30B2-7C345A64CA05}"/>
              </a:ext>
            </a:extLst>
          </p:cNvPr>
          <p:cNvSpPr txBox="1"/>
          <p:nvPr/>
        </p:nvSpPr>
        <p:spPr>
          <a:xfrm>
            <a:off x="174668" y="5681465"/>
            <a:ext cx="8872428" cy="1191160"/>
          </a:xfrm>
          <a:prstGeom prst="rect">
            <a:avLst/>
          </a:prstGeom>
          <a:noFill/>
        </p:spPr>
        <p:txBody>
          <a:bodyPr wrap="square">
            <a:spAutoFit/>
          </a:bodyPr>
          <a:lstStyle/>
          <a:p>
            <a:pPr algn="just">
              <a:lnSpc>
                <a:spcPct val="107000"/>
              </a:lnSpc>
              <a:spcAft>
                <a:spcPts val="600"/>
              </a:spcAft>
              <a:tabLst>
                <a:tab pos="1733550" algn="l"/>
              </a:tabLst>
            </a:pPr>
            <a:r>
              <a:rPr lang="fr-FR" sz="1700" b="1" dirty="0">
                <a:latin typeface="Arial Narrow" panose="020B0606020202030204" pitchFamily="34" charset="0"/>
                <a:sym typeface="Wingdings 3" panose="05040102010807070707" pitchFamily="18" charset="2"/>
              </a:rPr>
              <a:t></a:t>
            </a:r>
            <a:r>
              <a:rPr lang="fr-FR" sz="1700" b="1" dirty="0">
                <a:solidFill>
                  <a:srgbClr val="FF0000"/>
                </a:solidFill>
                <a:latin typeface="Arial Narrow" panose="020B0606020202030204" pitchFamily="34" charset="0"/>
                <a:sym typeface="Wingdings 3" panose="05040102010807070707" pitchFamily="18" charset="2"/>
              </a:rPr>
              <a:t> </a:t>
            </a:r>
            <a:r>
              <a:rPr lang="fr-FR" sz="1700" dirty="0">
                <a:latin typeface="Arial Narrow" panose="020B0606020202030204" pitchFamily="34" charset="0"/>
              </a:rPr>
              <a:t>à la fois, </a:t>
            </a:r>
            <a:r>
              <a:rPr lang="fr-FR" sz="1700" dirty="0">
                <a:latin typeface="Arial Narrow" panose="020B0606020202030204" pitchFamily="34" charset="0"/>
                <a:sym typeface="Wingdings 3" panose="05040102010807070707" pitchFamily="18" charset="2"/>
              </a:rPr>
              <a:t>a</a:t>
            </a:r>
            <a:r>
              <a:rPr lang="fr-FR" sz="1700" dirty="0">
                <a:latin typeface="Arial Narrow" panose="020B0606020202030204" pitchFamily="34" charset="0"/>
              </a:rPr>
              <a:t>u regard d’une nouvelle échéance de réflexion des évolutions structurelles récentes, de l’encadrement supra-territorial (SRADDET) et de la volonté maintenue d’être un territoire attractif : </a:t>
            </a:r>
            <a:r>
              <a:rPr lang="fr-FR" sz="1700" i="1" dirty="0">
                <a:solidFill>
                  <a:srgbClr val="FF0000"/>
                </a:solidFill>
                <a:latin typeface="Arial Narrow" panose="020B0606020202030204" pitchFamily="34" charset="0"/>
              </a:rPr>
              <a:t>à quel niveau repositionner l'ambition démographique à horizon 2040 et les objectifs de production de logements associés ? </a:t>
            </a:r>
          </a:p>
        </p:txBody>
      </p:sp>
      <p:sp>
        <p:nvSpPr>
          <p:cNvPr id="3" name="ZoneTexte 2">
            <a:extLst>
              <a:ext uri="{FF2B5EF4-FFF2-40B4-BE49-F238E27FC236}">
                <a16:creationId xmlns:a16="http://schemas.microsoft.com/office/drawing/2014/main" id="{6373FF6F-B89D-6887-A080-83D9D1BED4B8}"/>
              </a:ext>
            </a:extLst>
          </p:cNvPr>
          <p:cNvSpPr txBox="1"/>
          <p:nvPr/>
        </p:nvSpPr>
        <p:spPr>
          <a:xfrm>
            <a:off x="-3946" y="95289"/>
            <a:ext cx="9147946" cy="369332"/>
          </a:xfrm>
          <a:prstGeom prst="rect">
            <a:avLst/>
          </a:prstGeom>
          <a:solidFill>
            <a:schemeClr val="bg2">
              <a:lumMod val="50000"/>
            </a:schemeClr>
          </a:solidFill>
        </p:spPr>
        <p:txBody>
          <a:bodyPr wrap="square">
            <a:spAutoFit/>
          </a:bodyPr>
          <a:lstStyle/>
          <a:p>
            <a:r>
              <a:rPr lang="fr-FR" b="1" dirty="0">
                <a:solidFill>
                  <a:srgbClr val="F17F01"/>
                </a:solidFill>
                <a:latin typeface="Nexa Rust Sans Black" panose="00000A00000000000000" pitchFamily="50" charset="0"/>
              </a:rPr>
              <a:t>Un projet de développement à redimensionner</a:t>
            </a:r>
            <a:endParaRPr lang="fr-FR" b="1" dirty="0">
              <a:solidFill>
                <a:srgbClr val="D99449"/>
              </a:solidFill>
            </a:endParaRPr>
          </a:p>
        </p:txBody>
      </p:sp>
    </p:spTree>
    <p:extLst>
      <p:ext uri="{BB962C8B-B14F-4D97-AF65-F5344CB8AC3E}">
        <p14:creationId xmlns:p14="http://schemas.microsoft.com/office/powerpoint/2010/main" val="426421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596" y="137293"/>
            <a:ext cx="8640961" cy="2848921"/>
          </a:xfrm>
          <a:prstGeom prst="rect">
            <a:avLst/>
          </a:prstGeom>
        </p:spPr>
        <p:txBody>
          <a:bodyPr wrap="square">
            <a:spAutoFit/>
          </a:bodyPr>
          <a:lstStyle/>
          <a:p>
            <a:pPr algn="just"/>
            <a:r>
              <a:rPr lang="fr-FR" sz="1662" b="1" u="sng" dirty="0">
                <a:solidFill>
                  <a:srgbClr val="000000"/>
                </a:solidFill>
                <a:effectLst>
                  <a:outerShdw blurRad="38100" dist="38100" dir="2700000" algn="tl">
                    <a:srgbClr val="000000">
                      <a:alpha val="43137"/>
                    </a:srgbClr>
                  </a:outerShdw>
                </a:effectLst>
                <a:cs typeface="Arial" panose="020B0604020202020204" pitchFamily="34" charset="0"/>
              </a:rPr>
              <a:t>Pourquoi se fixer un objectif démographique ?:</a:t>
            </a:r>
          </a:p>
          <a:p>
            <a:pPr algn="just"/>
            <a:endParaRPr lang="fr-FR" sz="1292" dirty="0">
              <a:solidFill>
                <a:srgbClr val="000000"/>
              </a:solidFill>
              <a:effectLst>
                <a:outerShdw blurRad="38100" dist="38100" dir="2700000" algn="tl">
                  <a:srgbClr val="000000">
                    <a:alpha val="43137"/>
                  </a:srgbClr>
                </a:outerShdw>
              </a:effectLst>
              <a:cs typeface="Arial" panose="020B0604020202020204" pitchFamily="34" charset="0"/>
            </a:endParaRPr>
          </a:p>
          <a:p>
            <a:pPr algn="just"/>
            <a:r>
              <a:rPr lang="fr-FR" sz="1662" dirty="0">
                <a:solidFill>
                  <a:srgbClr val="000000"/>
                </a:solidFill>
                <a:cs typeface="Arial" panose="020B0604020202020204" pitchFamily="34" charset="0"/>
              </a:rPr>
              <a:t>Le SCoT doit fixer des objectifs chiffrés de modération de la consommation des espaces naturels, agricoles et forestiers – ENAF (art. L.L.141-6 du CU), tout en :</a:t>
            </a:r>
          </a:p>
          <a:p>
            <a:pPr marL="285750" indent="-285750" algn="just">
              <a:buFont typeface="Wingdings" panose="05000000000000000000" pitchFamily="2" charset="2"/>
              <a:buChar char="Ø"/>
            </a:pPr>
            <a:r>
              <a:rPr lang="fr-FR" sz="1662" dirty="0">
                <a:solidFill>
                  <a:srgbClr val="000000"/>
                </a:solidFill>
                <a:cs typeface="Arial" panose="020B0604020202020204" pitchFamily="34" charset="0"/>
              </a:rPr>
              <a:t>prenant en compte l’enveloppe de consommation et le % d’effort fixés au SRADDET à horizon 2030;</a:t>
            </a:r>
          </a:p>
          <a:p>
            <a:pPr marL="285750" indent="-285750" algn="just">
              <a:buFont typeface="Wingdings" panose="05000000000000000000" pitchFamily="2" charset="2"/>
              <a:buChar char="Ø"/>
            </a:pPr>
            <a:r>
              <a:rPr lang="fr-FR" sz="1662" dirty="0">
                <a:solidFill>
                  <a:srgbClr val="000000"/>
                </a:solidFill>
                <a:cs typeface="Arial" panose="020B0604020202020204" pitchFamily="34" charset="0"/>
              </a:rPr>
              <a:t>étant compatible avec les termes de la Loi.</a:t>
            </a:r>
          </a:p>
          <a:p>
            <a:pPr algn="just"/>
            <a:endParaRPr lang="fr-FR" sz="1662" dirty="0">
              <a:solidFill>
                <a:srgbClr val="000000"/>
              </a:solidFill>
              <a:cs typeface="Arial" panose="020B0604020202020204" pitchFamily="34" charset="0"/>
            </a:endParaRPr>
          </a:p>
          <a:p>
            <a:pPr algn="just"/>
            <a:r>
              <a:rPr lang="fr-FR" sz="1662" dirty="0">
                <a:solidFill>
                  <a:srgbClr val="000000"/>
                </a:solidFill>
                <a:cs typeface="Arial" panose="020B0604020202020204" pitchFamily="34" charset="0"/>
              </a:rPr>
              <a:t>Il doit donc prévoir le développement prévu à horizon 2040 pour ensuite prévoir le foncier nécessaire à sa réalisation, en fonction d’objectifs de lutte contre l’étalement urbain et de gestion économe du foncier, notamment.</a:t>
            </a:r>
          </a:p>
        </p:txBody>
      </p:sp>
      <p:sp>
        <p:nvSpPr>
          <p:cNvPr id="2" name="ZoneTexte 1"/>
          <p:cNvSpPr txBox="1"/>
          <p:nvPr/>
        </p:nvSpPr>
        <p:spPr>
          <a:xfrm>
            <a:off x="3010479" y="3307884"/>
            <a:ext cx="3464731" cy="348109"/>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pPr algn="ctr"/>
            <a:r>
              <a:rPr lang="fr-FR" sz="1662" dirty="0"/>
              <a:t>Combien d’habitants à horizon 2040 ?</a:t>
            </a:r>
          </a:p>
        </p:txBody>
      </p:sp>
      <p:sp>
        <p:nvSpPr>
          <p:cNvPr id="5" name="ZoneTexte 4"/>
          <p:cNvSpPr txBox="1"/>
          <p:nvPr/>
        </p:nvSpPr>
        <p:spPr>
          <a:xfrm>
            <a:off x="2963364" y="4172671"/>
            <a:ext cx="3509102" cy="348109"/>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wrap="none" rtlCol="0">
            <a:spAutoFit/>
          </a:bodyPr>
          <a:lstStyle/>
          <a:p>
            <a:pPr algn="ctr"/>
            <a:r>
              <a:rPr lang="fr-FR" sz="1662" dirty="0"/>
              <a:t>Combien de logements doit-on créer ?</a:t>
            </a:r>
          </a:p>
        </p:txBody>
      </p:sp>
      <p:sp>
        <p:nvSpPr>
          <p:cNvPr id="7" name="ZoneTexte 6"/>
          <p:cNvSpPr txBox="1"/>
          <p:nvPr/>
        </p:nvSpPr>
        <p:spPr>
          <a:xfrm>
            <a:off x="3071977" y="5322716"/>
            <a:ext cx="3479863" cy="603883"/>
          </a:xfrm>
          <a:prstGeom prst="rect">
            <a:avLst/>
          </a:prstGeom>
          <a:solidFill>
            <a:schemeClr val="accent2">
              <a:lumMod val="60000"/>
              <a:lumOff val="40000"/>
            </a:schemeClr>
          </a:solidFill>
          <a:effectLst>
            <a:outerShdw blurRad="50800" dist="38100" dir="5400000" algn="t" rotWithShape="0">
              <a:prstClr val="black">
                <a:alpha val="40000"/>
              </a:prstClr>
            </a:outerShdw>
          </a:effectLst>
        </p:spPr>
        <p:txBody>
          <a:bodyPr wrap="none" rtlCol="0">
            <a:spAutoFit/>
          </a:bodyPr>
          <a:lstStyle/>
          <a:p>
            <a:pPr algn="ctr"/>
            <a:r>
              <a:rPr lang="fr-FR" sz="1662" b="1" dirty="0"/>
              <a:t>Combien de foncier doit-on prévoir  ?</a:t>
            </a:r>
          </a:p>
          <a:p>
            <a:pPr algn="ctr"/>
            <a:r>
              <a:rPr lang="fr-FR" sz="1662" b="1" i="1" dirty="0">
                <a:sym typeface="Wingdings 3" panose="05040102010807070707" pitchFamily="18" charset="2"/>
              </a:rPr>
              <a:t>  </a:t>
            </a:r>
            <a:r>
              <a:rPr lang="fr-FR" sz="1662" b="1" i="1" dirty="0"/>
              <a:t>Combien d’ENAF de consommés ? </a:t>
            </a:r>
          </a:p>
        </p:txBody>
      </p:sp>
      <p:sp>
        <p:nvSpPr>
          <p:cNvPr id="4" name="Flèche vers le bas 3"/>
          <p:cNvSpPr/>
          <p:nvPr/>
        </p:nvSpPr>
        <p:spPr>
          <a:xfrm>
            <a:off x="4579694" y="3757932"/>
            <a:ext cx="398814" cy="316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2" name="Flèche vers le bas 11"/>
          <p:cNvSpPr/>
          <p:nvPr/>
        </p:nvSpPr>
        <p:spPr>
          <a:xfrm>
            <a:off x="4014708" y="4731303"/>
            <a:ext cx="1528785" cy="46528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347001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FC4EA-06F3-BAF3-5E39-155FB6E01202}"/>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97609DC-DE18-21F8-D9EA-702CFD8D6D6A}"/>
              </a:ext>
            </a:extLst>
          </p:cNvPr>
          <p:cNvSpPr txBox="1"/>
          <p:nvPr/>
        </p:nvSpPr>
        <p:spPr>
          <a:xfrm>
            <a:off x="101839" y="704296"/>
            <a:ext cx="8940322" cy="5986254"/>
          </a:xfrm>
          <a:prstGeom prst="rect">
            <a:avLst/>
          </a:prstGeom>
          <a:noFill/>
          <a:ln w="28575">
            <a:solidFill>
              <a:srgbClr val="D99449"/>
            </a:solidFill>
          </a:ln>
        </p:spPr>
        <p:txBody>
          <a:bodyPr wrap="square">
            <a:spAutoFit/>
          </a:bodyPr>
          <a:lstStyle/>
          <a:p>
            <a:r>
              <a:rPr lang="fr-FR" sz="1700" b="1" dirty="0">
                <a:latin typeface="Arial Narrow" panose="020B0606020202030204" pitchFamily="34" charset="0"/>
              </a:rPr>
              <a:t>AMBITION 3 – S’ENGAGER</a:t>
            </a:r>
          </a:p>
          <a:p>
            <a:r>
              <a:rPr lang="fr-FR" sz="1700" b="1" u="dbl" dirty="0">
                <a:latin typeface="Arial Narrow" panose="020B0606020202030204" pitchFamily="34" charset="0"/>
              </a:rPr>
              <a:t>AXE 1 – Relever le défi démographique : la reprise d’une croissance maîtrisée</a:t>
            </a:r>
          </a:p>
          <a:p>
            <a:r>
              <a:rPr lang="fr-FR" sz="1700" u="sng" dirty="0">
                <a:latin typeface="Arial Narrow" panose="020B0606020202030204" pitchFamily="34" charset="0"/>
              </a:rPr>
              <a:t>O1 – Anticiper l’accueil de nouveaux habitants</a:t>
            </a:r>
            <a:endParaRPr lang="fr-FR" sz="1700" dirty="0">
              <a:latin typeface="Arial Narrow" panose="020B0606020202030204" pitchFamily="34" charset="0"/>
            </a:endParaRPr>
          </a:p>
          <a:p>
            <a:pPr lvl="0"/>
            <a:r>
              <a:rPr lang="fr-FR" sz="1700" i="1" dirty="0">
                <a:latin typeface="Arial Narrow" panose="020B0606020202030204" pitchFamily="34" charset="0"/>
              </a:rPr>
              <a:t>Atteindre une croissance de 9,96 % entre 2012 et 2034</a:t>
            </a:r>
          </a:p>
          <a:p>
            <a:pPr algn="just"/>
            <a:r>
              <a:rPr lang="fr-FR" sz="1700" i="1" dirty="0">
                <a:latin typeface="Arial Narrow" panose="020B0606020202030204" pitchFamily="34" charset="0"/>
              </a:rPr>
              <a:t>Développer des capacités d’accueil pour accueillir à terme, un maximum de </a:t>
            </a:r>
            <a:r>
              <a:rPr lang="fr-FR" sz="1700" b="1" i="1" dirty="0">
                <a:latin typeface="Arial Narrow" panose="020B0606020202030204" pitchFamily="34" charset="0"/>
              </a:rPr>
              <a:t>7 350 habitants supplémentaires.</a:t>
            </a:r>
          </a:p>
          <a:p>
            <a:pPr algn="just"/>
            <a:r>
              <a:rPr lang="fr-FR" sz="17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FR" sz="1700" i="1" dirty="0">
                <a:solidFill>
                  <a:srgbClr val="0070C0"/>
                </a:solidFill>
                <a:latin typeface="Arial Narrow" panose="020B0606020202030204" pitchFamily="34" charset="0"/>
              </a:rPr>
              <a:t>Soit une  croissance annuelle de </a:t>
            </a:r>
            <a:r>
              <a:rPr lang="fr-FR" sz="1700" b="1" i="1" dirty="0">
                <a:solidFill>
                  <a:srgbClr val="0070C0"/>
                </a:solidFill>
                <a:latin typeface="Arial Narrow" panose="020B0606020202030204" pitchFamily="34" charset="0"/>
              </a:rPr>
              <a:t>+0,50 % entre 2015 et 2034, soit une population à horizon 2034 </a:t>
            </a:r>
            <a:r>
              <a:rPr lang="fr-FR" sz="1700" i="1" dirty="0">
                <a:solidFill>
                  <a:srgbClr val="0070C0"/>
                </a:solidFill>
                <a:latin typeface="Arial Narrow" panose="020B0606020202030204" pitchFamily="34" charset="0"/>
              </a:rPr>
              <a:t>de </a:t>
            </a:r>
          </a:p>
          <a:p>
            <a:pPr algn="just"/>
            <a:r>
              <a:rPr lang="fr-FR" sz="1700" b="1" i="1" dirty="0">
                <a:solidFill>
                  <a:srgbClr val="0070C0"/>
                </a:solidFill>
                <a:latin typeface="Arial Narrow" panose="020B0606020202030204" pitchFamily="34" charset="0"/>
              </a:rPr>
              <a:t>80 594 habitants.</a:t>
            </a:r>
          </a:p>
          <a:p>
            <a:endParaRPr lang="fr-FR" sz="1600" i="1" dirty="0">
              <a:latin typeface="Arial Narrow" panose="020B0606020202030204" pitchFamily="34" charset="0"/>
            </a:endParaRPr>
          </a:p>
          <a:p>
            <a:r>
              <a:rPr lang="fr-FR" sz="1700" u="sng" dirty="0">
                <a:latin typeface="Arial Narrow" panose="020B0606020202030204" pitchFamily="34" charset="0"/>
              </a:rPr>
              <a:t>O2 -  Produire une offre de logements suffisante pour répondre aux besoins de la population actuelle et à venir</a:t>
            </a:r>
          </a:p>
          <a:p>
            <a:r>
              <a:rPr lang="fr-FR" sz="1700" dirty="0">
                <a:latin typeface="Arial Narrow" panose="020B0606020202030204" pitchFamily="34" charset="0"/>
              </a:rPr>
              <a:t>Mobiliser env. 7 400 logements entre 2015 et 2034, dont 650 pour le renouvellement et la fluidité du parc, 3144 pour maintenir la population (desserrement de la taille des ménages) et 3600 pour les nouveaux ménages.</a:t>
            </a:r>
          </a:p>
          <a:p>
            <a:r>
              <a:rPr lang="fr-FR" sz="17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FR" sz="1700" i="1" dirty="0">
                <a:solidFill>
                  <a:srgbClr val="0070C0"/>
                </a:solidFill>
                <a:latin typeface="Arial Narrow" panose="020B0606020202030204" pitchFamily="34" charset="0"/>
              </a:rPr>
              <a:t>Soit une estimation des besoins à compter de 2020 = </a:t>
            </a:r>
            <a:r>
              <a:rPr lang="fr-FR" sz="1700" b="1" i="1" dirty="0">
                <a:solidFill>
                  <a:srgbClr val="0070C0"/>
                </a:solidFill>
                <a:latin typeface="Arial Narrow" panose="020B0606020202030204" pitchFamily="34" charset="0"/>
              </a:rPr>
              <a:t>6 000 logements à mobiliser.</a:t>
            </a:r>
          </a:p>
          <a:p>
            <a:endParaRPr lang="fr-FR" sz="1700" b="1" i="1" dirty="0">
              <a:latin typeface="Arial Narrow" panose="020B0606020202030204" pitchFamily="34" charset="0"/>
            </a:endParaRPr>
          </a:p>
          <a:p>
            <a:pPr algn="ctr"/>
            <a:r>
              <a:rPr lang="fr-FR" sz="1500" b="1" i="1" dirty="0">
                <a:latin typeface="Arial Narrow" panose="020B0606020202030204" pitchFamily="34" charset="0"/>
              </a:rPr>
              <a:t>Des objectifs territorialisés selon les principes affichés dans l’axe 3 – Orientation 1</a:t>
            </a:r>
          </a:p>
          <a:p>
            <a:pPr algn="ctr"/>
            <a:r>
              <a:rPr lang="fr-FR" sz="1500" b="1" i="1" dirty="0">
                <a:latin typeface="Arial Narrow" panose="020B0606020202030204" pitchFamily="34" charset="0"/>
              </a:rPr>
              <a:t>« </a:t>
            </a:r>
            <a:r>
              <a:rPr lang="fr-FR" sz="1500" b="1" i="1" dirty="0" err="1">
                <a:latin typeface="Arial Narrow" panose="020B0606020202030204" pitchFamily="34" charset="0"/>
              </a:rPr>
              <a:t>Equilibrer</a:t>
            </a:r>
            <a:r>
              <a:rPr lang="fr-FR" sz="1500" b="1" i="1" dirty="0">
                <a:latin typeface="Arial Narrow" panose="020B0606020202030204" pitchFamily="34" charset="0"/>
              </a:rPr>
              <a:t> la production de logements entre milieu urbain et milieu rural »</a:t>
            </a:r>
          </a:p>
          <a:p>
            <a:endParaRPr lang="fr-FR" sz="1500" dirty="0">
              <a:latin typeface="Arial Narrow" panose="020B0606020202030204" pitchFamily="34" charset="0"/>
            </a:endParaRPr>
          </a:p>
          <a:p>
            <a:endParaRPr lang="fr-FR" sz="1600" b="1" i="1" dirty="0">
              <a:solidFill>
                <a:srgbClr val="0070C0"/>
              </a:solidFill>
              <a:latin typeface="Arial Narrow" panose="020B0606020202030204" pitchFamily="34" charset="0"/>
            </a:endParaRPr>
          </a:p>
          <a:p>
            <a:endParaRPr lang="fr-FR" sz="1600" b="1" i="1" dirty="0">
              <a:solidFill>
                <a:srgbClr val="0070C0"/>
              </a:solidFill>
              <a:latin typeface="Arial Narrow" panose="020B0606020202030204" pitchFamily="34" charset="0"/>
            </a:endParaRPr>
          </a:p>
          <a:p>
            <a:endParaRPr lang="fr-FR" sz="1600" b="1" i="1" dirty="0">
              <a:solidFill>
                <a:srgbClr val="0070C0"/>
              </a:solidFill>
              <a:latin typeface="Arial Narrow" panose="020B0606020202030204" pitchFamily="34" charset="0"/>
            </a:endParaRPr>
          </a:p>
          <a:p>
            <a:endParaRPr lang="fr-FR" sz="1600" b="1" i="1" dirty="0">
              <a:solidFill>
                <a:srgbClr val="0070C0"/>
              </a:solidFill>
              <a:latin typeface="Arial Narrow" panose="020B0606020202030204" pitchFamily="34" charset="0"/>
            </a:endParaRPr>
          </a:p>
          <a:p>
            <a:endParaRPr lang="fr-FR" sz="1600" b="1" i="1" dirty="0">
              <a:solidFill>
                <a:srgbClr val="0070C0"/>
              </a:solidFill>
              <a:latin typeface="Arial Narrow" panose="020B0606020202030204" pitchFamily="34" charset="0"/>
            </a:endParaRPr>
          </a:p>
          <a:p>
            <a:endParaRPr lang="fr-FR" sz="1600" b="1" i="1" dirty="0">
              <a:solidFill>
                <a:srgbClr val="0070C0"/>
              </a:solidFill>
              <a:latin typeface="Arial Narrow" panose="020B0606020202030204" pitchFamily="34" charset="0"/>
            </a:endParaRPr>
          </a:p>
        </p:txBody>
      </p:sp>
      <p:graphicFrame>
        <p:nvGraphicFramePr>
          <p:cNvPr id="2" name="Tableau 1">
            <a:extLst>
              <a:ext uri="{FF2B5EF4-FFF2-40B4-BE49-F238E27FC236}">
                <a16:creationId xmlns:a16="http://schemas.microsoft.com/office/drawing/2014/main" id="{5C012789-E980-80AB-235B-702D1F7097EE}"/>
              </a:ext>
            </a:extLst>
          </p:cNvPr>
          <p:cNvGraphicFramePr>
            <a:graphicFrameLocks noGrp="1"/>
          </p:cNvGraphicFramePr>
          <p:nvPr>
            <p:extLst>
              <p:ext uri="{D42A27DB-BD31-4B8C-83A1-F6EECF244321}">
                <p14:modId xmlns:p14="http://schemas.microsoft.com/office/powerpoint/2010/main" val="2003007436"/>
              </p:ext>
            </p:extLst>
          </p:nvPr>
        </p:nvGraphicFramePr>
        <p:xfrm>
          <a:off x="534351" y="4895035"/>
          <a:ext cx="8237858" cy="1742440"/>
        </p:xfrm>
        <a:graphic>
          <a:graphicData uri="http://schemas.openxmlformats.org/drawingml/2006/table">
            <a:tbl>
              <a:tblPr firstRow="1" bandRow="1">
                <a:tableStyleId>{5C22544A-7EE6-4342-B048-85BDC9FD1C3A}</a:tableStyleId>
              </a:tblPr>
              <a:tblGrid>
                <a:gridCol w="4118929">
                  <a:extLst>
                    <a:ext uri="{9D8B030D-6E8A-4147-A177-3AD203B41FA5}">
                      <a16:colId xmlns:a16="http://schemas.microsoft.com/office/drawing/2014/main" val="532571267"/>
                    </a:ext>
                  </a:extLst>
                </a:gridCol>
                <a:gridCol w="4118929">
                  <a:extLst>
                    <a:ext uri="{9D8B030D-6E8A-4147-A177-3AD203B41FA5}">
                      <a16:colId xmlns:a16="http://schemas.microsoft.com/office/drawing/2014/main" val="1770437810"/>
                    </a:ext>
                  </a:extLst>
                </a:gridCol>
              </a:tblGrid>
              <a:tr h="239536">
                <a:tc>
                  <a:txBody>
                    <a:bodyPr/>
                    <a:lstStyle/>
                    <a:p>
                      <a:r>
                        <a:rPr lang="fr-FR" sz="1200" dirty="0"/>
                        <a:t>NIVEAU ARMATURE URBAINE</a:t>
                      </a:r>
                    </a:p>
                  </a:txBody>
                  <a:tcPr/>
                </a:tc>
                <a:tc>
                  <a:txBody>
                    <a:bodyPr/>
                    <a:lstStyle/>
                    <a:p>
                      <a:pPr algn="ctr"/>
                      <a:r>
                        <a:rPr lang="fr-FR" sz="1200" dirty="0"/>
                        <a:t>Logts à mobiliser à partir de 2020</a:t>
                      </a:r>
                    </a:p>
                  </a:txBody>
                  <a:tcPr/>
                </a:tc>
                <a:extLst>
                  <a:ext uri="{0D108BD9-81ED-4DB2-BD59-A6C34878D82A}">
                    <a16:rowId xmlns:a16="http://schemas.microsoft.com/office/drawing/2014/main" val="2985496808"/>
                  </a:ext>
                </a:extLst>
              </a:tr>
              <a:tr h="238347">
                <a:tc>
                  <a:txBody>
                    <a:bodyPr/>
                    <a:lstStyle/>
                    <a:p>
                      <a:r>
                        <a:rPr lang="fr-FR" sz="1200" dirty="0"/>
                        <a:t>Ville – Centre</a:t>
                      </a:r>
                    </a:p>
                  </a:txBody>
                  <a:tcPr/>
                </a:tc>
                <a:tc rowSpan="2">
                  <a:txBody>
                    <a:bodyPr/>
                    <a:lstStyle/>
                    <a:p>
                      <a:pPr algn="ctr"/>
                      <a:endParaRPr lang="fr-FR" sz="1200" b="1" dirty="0"/>
                    </a:p>
                    <a:p>
                      <a:pPr algn="ctr"/>
                      <a:r>
                        <a:rPr lang="fr-FR" sz="1200" b="1" dirty="0"/>
                        <a:t>3 600</a:t>
                      </a:r>
                    </a:p>
                  </a:txBody>
                  <a:tcPr/>
                </a:tc>
                <a:extLst>
                  <a:ext uri="{0D108BD9-81ED-4DB2-BD59-A6C34878D82A}">
                    <a16:rowId xmlns:a16="http://schemas.microsoft.com/office/drawing/2014/main" val="3865054851"/>
                  </a:ext>
                </a:extLst>
              </a:tr>
              <a:tr h="237158">
                <a:tc>
                  <a:txBody>
                    <a:bodyPr/>
                    <a:lstStyle/>
                    <a:p>
                      <a:r>
                        <a:rPr lang="fr-FR" sz="1200" dirty="0"/>
                        <a:t>Bourgs-centre</a:t>
                      </a:r>
                    </a:p>
                  </a:txBody>
                  <a:tcPr/>
                </a:tc>
                <a:tc vMerge="1">
                  <a:txBody>
                    <a:bodyPr/>
                    <a:lstStyle/>
                    <a:p>
                      <a:endParaRPr lang="fr-FR" sz="1600" b="1" dirty="0"/>
                    </a:p>
                  </a:txBody>
                  <a:tcPr/>
                </a:tc>
                <a:extLst>
                  <a:ext uri="{0D108BD9-81ED-4DB2-BD59-A6C34878D82A}">
                    <a16:rowId xmlns:a16="http://schemas.microsoft.com/office/drawing/2014/main" val="3602346156"/>
                  </a:ext>
                </a:extLst>
              </a:tr>
              <a:tr h="232510">
                <a:tc>
                  <a:txBody>
                    <a:bodyPr/>
                    <a:lstStyle/>
                    <a:p>
                      <a:r>
                        <a:rPr lang="fr-FR" sz="1200" dirty="0"/>
                        <a:t>Bourgs-relais</a:t>
                      </a:r>
                    </a:p>
                  </a:txBody>
                  <a:tcPr/>
                </a:tc>
                <a:tc rowSpan="3">
                  <a:txBody>
                    <a:bodyPr/>
                    <a:lstStyle/>
                    <a:p>
                      <a:endParaRPr lang="fr-FR" sz="1200" b="1" dirty="0"/>
                    </a:p>
                    <a:p>
                      <a:endParaRPr lang="fr-FR" sz="1200" b="1" dirty="0"/>
                    </a:p>
                    <a:p>
                      <a:pPr algn="ctr"/>
                      <a:r>
                        <a:rPr lang="fr-FR" sz="1200" b="1" dirty="0"/>
                        <a:t>2 400</a:t>
                      </a:r>
                    </a:p>
                  </a:txBody>
                  <a:tcPr/>
                </a:tc>
                <a:extLst>
                  <a:ext uri="{0D108BD9-81ED-4DB2-BD59-A6C34878D82A}">
                    <a16:rowId xmlns:a16="http://schemas.microsoft.com/office/drawing/2014/main" val="956400028"/>
                  </a:ext>
                </a:extLst>
              </a:tr>
              <a:tr h="242994">
                <a:tc>
                  <a:txBody>
                    <a:bodyPr/>
                    <a:lstStyle/>
                    <a:p>
                      <a:r>
                        <a:rPr lang="fr-FR" sz="1200" dirty="0"/>
                        <a:t>Villages équipés</a:t>
                      </a:r>
                    </a:p>
                  </a:txBody>
                  <a:tcPr/>
                </a:tc>
                <a:tc vMerge="1">
                  <a:txBody>
                    <a:bodyPr/>
                    <a:lstStyle/>
                    <a:p>
                      <a:endParaRPr lang="fr-FR" sz="1600" b="1" dirty="0"/>
                    </a:p>
                  </a:txBody>
                  <a:tcPr/>
                </a:tc>
                <a:extLst>
                  <a:ext uri="{0D108BD9-81ED-4DB2-BD59-A6C34878D82A}">
                    <a16:rowId xmlns:a16="http://schemas.microsoft.com/office/drawing/2014/main" val="1756825616"/>
                  </a:ext>
                </a:extLst>
              </a:tr>
              <a:tr h="370840">
                <a:tc>
                  <a:txBody>
                    <a:bodyPr/>
                    <a:lstStyle/>
                    <a:p>
                      <a:r>
                        <a:rPr lang="fr-FR" sz="1200" dirty="0"/>
                        <a:t>Villages résidentiels</a:t>
                      </a:r>
                    </a:p>
                  </a:txBody>
                  <a:tcPr/>
                </a:tc>
                <a:tc vMerge="1">
                  <a:txBody>
                    <a:bodyPr/>
                    <a:lstStyle/>
                    <a:p>
                      <a:endParaRPr lang="fr-FR" sz="1600" b="1" dirty="0"/>
                    </a:p>
                  </a:txBody>
                  <a:tcPr/>
                </a:tc>
                <a:extLst>
                  <a:ext uri="{0D108BD9-81ED-4DB2-BD59-A6C34878D82A}">
                    <a16:rowId xmlns:a16="http://schemas.microsoft.com/office/drawing/2014/main" val="3445749365"/>
                  </a:ext>
                </a:extLst>
              </a:tr>
            </a:tbl>
          </a:graphicData>
        </a:graphic>
      </p:graphicFrame>
      <p:sp>
        <p:nvSpPr>
          <p:cNvPr id="3" name="ZoneTexte 2">
            <a:extLst>
              <a:ext uri="{FF2B5EF4-FFF2-40B4-BE49-F238E27FC236}">
                <a16:creationId xmlns:a16="http://schemas.microsoft.com/office/drawing/2014/main" id="{E3A9777D-7E47-448C-7015-74A9AB4460D2}"/>
              </a:ext>
            </a:extLst>
          </p:cNvPr>
          <p:cNvSpPr txBox="1"/>
          <p:nvPr/>
        </p:nvSpPr>
        <p:spPr>
          <a:xfrm>
            <a:off x="0" y="220525"/>
            <a:ext cx="4769704" cy="646331"/>
          </a:xfrm>
          <a:prstGeom prst="rect">
            <a:avLst/>
          </a:prstGeom>
          <a:noFill/>
        </p:spPr>
        <p:txBody>
          <a:bodyPr wrap="none" rtlCol="0">
            <a:spAutoFit/>
          </a:bodyPr>
          <a:lstStyle/>
          <a:p>
            <a:r>
              <a:rPr lang="fr-FR" dirty="0">
                <a:solidFill>
                  <a:srgbClr val="D99449"/>
                </a:solidFill>
                <a:latin typeface="Arial Narrow" panose="020B0606020202030204" pitchFamily="34" charset="0"/>
                <a:sym typeface="Wingdings 3" panose="05040102010807070707" pitchFamily="18" charset="2"/>
              </a:rPr>
              <a:t></a:t>
            </a:r>
            <a:r>
              <a:rPr lang="fr-FR" u="sng" dirty="0">
                <a:solidFill>
                  <a:srgbClr val="D99449"/>
                </a:solidFill>
                <a:latin typeface="Arial Narrow" panose="020B0606020202030204" pitchFamily="34" charset="0"/>
                <a:sym typeface="Wingdings 3" panose="05040102010807070707" pitchFamily="18" charset="2"/>
              </a:rPr>
              <a:t> </a:t>
            </a:r>
            <a:r>
              <a:rPr lang="fr-FR" u="sng" dirty="0">
                <a:solidFill>
                  <a:srgbClr val="D99449"/>
                </a:solidFill>
                <a:latin typeface="Arial Black" panose="020B0A04020102020204" pitchFamily="34" charset="0"/>
                <a:sym typeface="Wingdings 3" panose="05040102010807070707" pitchFamily="18" charset="2"/>
              </a:rPr>
              <a:t>CE QUE DIT LE PROJET DU PADD :</a:t>
            </a:r>
          </a:p>
          <a:p>
            <a:endParaRPr lang="fr-FR" dirty="0"/>
          </a:p>
        </p:txBody>
      </p:sp>
      <p:sp>
        <p:nvSpPr>
          <p:cNvPr id="5" name="Flèche : bas 4">
            <a:extLst>
              <a:ext uri="{FF2B5EF4-FFF2-40B4-BE49-F238E27FC236}">
                <a16:creationId xmlns:a16="http://schemas.microsoft.com/office/drawing/2014/main" id="{4A31C4CF-3A56-FCEB-9154-E839EF23D332}"/>
              </a:ext>
            </a:extLst>
          </p:cNvPr>
          <p:cNvSpPr/>
          <p:nvPr/>
        </p:nvSpPr>
        <p:spPr>
          <a:xfrm>
            <a:off x="4175760" y="4175760"/>
            <a:ext cx="396240" cy="20320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204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352689-839E-CE9F-1CC1-CACE938DF4A8}"/>
              </a:ext>
            </a:extLst>
          </p:cNvPr>
          <p:cNvSpPr txBox="1"/>
          <p:nvPr/>
        </p:nvSpPr>
        <p:spPr>
          <a:xfrm>
            <a:off x="101839" y="738802"/>
            <a:ext cx="8940322" cy="4847481"/>
          </a:xfrm>
          <a:prstGeom prst="rect">
            <a:avLst/>
          </a:prstGeom>
          <a:noFill/>
          <a:ln w="28575">
            <a:noFill/>
          </a:ln>
        </p:spPr>
        <p:txBody>
          <a:bodyPr wrap="square">
            <a:spAutoFit/>
          </a:bodyPr>
          <a:lstStyle/>
          <a:p>
            <a:pPr marL="285750" indent="-285750">
              <a:buFont typeface="Wingdings" panose="05000000000000000000" pitchFamily="2" charset="2"/>
              <a:buChar char="v"/>
            </a:pPr>
            <a:r>
              <a:rPr lang="fr-FR" sz="1700" b="1" u="dbl" dirty="0">
                <a:latin typeface="Arial Narrow" panose="020B0606020202030204" pitchFamily="34" charset="0"/>
              </a:rPr>
              <a:t>SRADDET (projet arrêté de la modification n°1) : </a:t>
            </a:r>
          </a:p>
          <a:p>
            <a:endParaRPr lang="fr-FR" sz="400" b="1" u="dbl" dirty="0">
              <a:latin typeface="Arial Narrow" panose="020B0606020202030204" pitchFamily="34" charset="0"/>
            </a:endParaRPr>
          </a:p>
          <a:p>
            <a:r>
              <a:rPr lang="fr-FR" sz="1700" u="sng" dirty="0">
                <a:latin typeface="Arial Narrow" panose="020B0606020202030204" pitchFamily="34" charset="0"/>
              </a:rPr>
              <a:t>Règle n°4 </a:t>
            </a:r>
            <a:r>
              <a:rPr lang="fr-FR" sz="1700" dirty="0">
                <a:latin typeface="Arial Narrow" panose="020B0606020202030204" pitchFamily="34" charset="0"/>
              </a:rPr>
              <a:t>:</a:t>
            </a:r>
          </a:p>
          <a:p>
            <a:pPr algn="just"/>
            <a:r>
              <a:rPr lang="fr-FR" sz="1700" dirty="0">
                <a:latin typeface="Arial Narrow" panose="020B0606020202030204" pitchFamily="34" charset="0"/>
              </a:rPr>
              <a:t>Les documents d’urbanisme mettent en œuvre une stratégie globale de réduction de la consommation de l’espace pour tendre vers atteindre un objectif de zéro artificialisation nette à horizon 2050, qui passe par :</a:t>
            </a:r>
          </a:p>
          <a:p>
            <a:r>
              <a:rPr lang="fr-FR" sz="1700" dirty="0">
                <a:latin typeface="Arial Narrow" panose="020B0606020202030204" pitchFamily="34" charset="0"/>
              </a:rPr>
              <a:t>&gt; </a:t>
            </a:r>
            <a:r>
              <a:rPr lang="fr-FR" sz="1700" dirty="0">
                <a:solidFill>
                  <a:srgbClr val="0070C0"/>
                </a:solidFill>
                <a:latin typeface="Arial Narrow" panose="020B0606020202030204" pitchFamily="34" charset="0"/>
              </a:rPr>
              <a:t>Une ambition réaliste d’accueil de la population et la définition des besoins en logements en cohérence.</a:t>
            </a:r>
          </a:p>
          <a:p>
            <a:r>
              <a:rPr lang="fr-FR" sz="1700" dirty="0">
                <a:latin typeface="Arial Narrow" panose="020B0606020202030204" pitchFamily="34" charset="0"/>
              </a:rPr>
              <a:t>&gt; Un développement prioritairement orienté au sein des enveloppes bâties.</a:t>
            </a:r>
          </a:p>
          <a:p>
            <a:r>
              <a:rPr lang="fr-FR" sz="1700" dirty="0">
                <a:latin typeface="Arial Narrow" panose="020B0606020202030204" pitchFamily="34" charset="0"/>
              </a:rPr>
              <a:t>&gt; La préservation de la qualité des sols.</a:t>
            </a:r>
          </a:p>
          <a:p>
            <a:endParaRPr lang="fr-FR" sz="1500" dirty="0">
              <a:latin typeface="Arial Narrow" panose="020B0606020202030204" pitchFamily="34" charset="0"/>
            </a:endParaRPr>
          </a:p>
          <a:p>
            <a:pPr algn="just"/>
            <a:r>
              <a:rPr lang="fr-FR" sz="1700" dirty="0">
                <a:latin typeface="Arial Narrow" panose="020B0606020202030204" pitchFamily="34" charset="0"/>
              </a:rPr>
              <a:t>Si une marge de manœuvre est laissée au projet politique local, </a:t>
            </a:r>
            <a:r>
              <a:rPr lang="fr-FR" sz="1700" dirty="0">
                <a:solidFill>
                  <a:srgbClr val="0070C0"/>
                </a:solidFill>
                <a:latin typeface="Arial Narrow" panose="020B0606020202030204" pitchFamily="34" charset="0"/>
              </a:rPr>
              <a:t>l’écart entre les projections et l’ambition politique doit être mesuré, raisonnable et justifié.</a:t>
            </a:r>
            <a:r>
              <a:rPr lang="fr-FR" sz="1700" dirty="0">
                <a:latin typeface="Arial Narrow" panose="020B0606020202030204" pitchFamily="34" charset="0"/>
              </a:rPr>
              <a:t> Aussi, </a:t>
            </a:r>
            <a:r>
              <a:rPr lang="fr-FR" sz="1700" dirty="0">
                <a:solidFill>
                  <a:srgbClr val="0070C0"/>
                </a:solidFill>
                <a:latin typeface="Arial Narrow" panose="020B0606020202030204" pitchFamily="34" charset="0"/>
              </a:rPr>
              <a:t>cette ambition d'accueil de population devra être réalisée en prenant en compte les dynamiques du cadre territorial élargi afin de parvenir à un réalisme à l’échelle régionale.</a:t>
            </a:r>
          </a:p>
          <a:p>
            <a:pPr algn="just"/>
            <a:endParaRPr lang="fr-FR" sz="400" dirty="0">
              <a:latin typeface="Arial Narrow" panose="020B0606020202030204" pitchFamily="34" charset="0"/>
            </a:endParaRPr>
          </a:p>
          <a:p>
            <a:pPr algn="just"/>
            <a:endParaRPr lang="fr-FR" sz="400" dirty="0">
              <a:latin typeface="Arial Narrow" panose="020B0606020202030204" pitchFamily="34" charset="0"/>
            </a:endParaRPr>
          </a:p>
          <a:p>
            <a:endParaRPr lang="fr-FR" sz="400" dirty="0">
              <a:latin typeface="Arial Narrow" panose="020B0606020202030204" pitchFamily="34" charset="0"/>
            </a:endParaRPr>
          </a:p>
          <a:p>
            <a:endParaRPr lang="fr-FR" sz="400" dirty="0">
              <a:latin typeface="Arial Narrow" panose="020B0606020202030204" pitchFamily="34" charset="0"/>
            </a:endParaRPr>
          </a:p>
          <a:p>
            <a:endParaRPr lang="fr-FR" sz="400" dirty="0">
              <a:latin typeface="Arial Narrow" panose="020B0606020202030204" pitchFamily="34" charset="0"/>
            </a:endParaRPr>
          </a:p>
          <a:p>
            <a:pPr marL="285750" indent="-285750">
              <a:buFont typeface="Wingdings" panose="05000000000000000000" pitchFamily="2" charset="2"/>
              <a:buChar char="v"/>
            </a:pPr>
            <a:r>
              <a:rPr lang="fr-FR" sz="1700" b="1" u="dbl" dirty="0">
                <a:latin typeface="Arial Narrow" panose="020B0606020202030204" pitchFamily="34" charset="0"/>
              </a:rPr>
              <a:t>CONTEXTE JURISPRUDENTIEL:</a:t>
            </a:r>
          </a:p>
          <a:p>
            <a:pPr algn="just"/>
            <a:r>
              <a:rPr lang="fr-FR" sz="1700" dirty="0">
                <a:latin typeface="Arial Narrow" panose="020B0606020202030204" pitchFamily="34" charset="0"/>
              </a:rPr>
              <a:t>La </a:t>
            </a:r>
            <a:r>
              <a:rPr lang="fr-FR" sz="1700" dirty="0">
                <a:solidFill>
                  <a:srgbClr val="0070C0"/>
                </a:solidFill>
                <a:latin typeface="Arial Narrow" panose="020B0606020202030204" pitchFamily="34" charset="0"/>
              </a:rPr>
              <a:t>cohérence des objectifs démographiques du SCOT avec les tendances observables </a:t>
            </a:r>
            <a:r>
              <a:rPr lang="fr-FR" sz="1700" dirty="0">
                <a:latin typeface="Arial Narrow" panose="020B0606020202030204" pitchFamily="34" charset="0"/>
              </a:rPr>
              <a:t>doit être assurée au regard de la jurisprudence récente. </a:t>
            </a:r>
          </a:p>
          <a:p>
            <a:pPr algn="just"/>
            <a:r>
              <a:rPr lang="fr-FR" sz="1700" dirty="0">
                <a:latin typeface="Arial Narrow" panose="020B0606020202030204" pitchFamily="34" charset="0"/>
              </a:rPr>
              <a:t>En outre, les PPA et en particulier les services de l’</a:t>
            </a:r>
            <a:r>
              <a:rPr lang="fr-FR" sz="1700" dirty="0" err="1">
                <a:latin typeface="Arial Narrow" panose="020B0606020202030204" pitchFamily="34" charset="0"/>
              </a:rPr>
              <a:t>Etat</a:t>
            </a:r>
            <a:r>
              <a:rPr lang="fr-FR" sz="1700" dirty="0">
                <a:latin typeface="Arial Narrow" panose="020B0606020202030204" pitchFamily="34" charset="0"/>
              </a:rPr>
              <a:t> pourront contester le projet du SCoT si celui-ci est surdimensionné. </a:t>
            </a:r>
          </a:p>
        </p:txBody>
      </p:sp>
      <p:sp>
        <p:nvSpPr>
          <p:cNvPr id="5" name="ZoneTexte 4">
            <a:extLst>
              <a:ext uri="{FF2B5EF4-FFF2-40B4-BE49-F238E27FC236}">
                <a16:creationId xmlns:a16="http://schemas.microsoft.com/office/drawing/2014/main" id="{2CE0FCAA-473A-76D1-1B35-E2C8DDF1E92C}"/>
              </a:ext>
            </a:extLst>
          </p:cNvPr>
          <p:cNvSpPr txBox="1"/>
          <p:nvPr/>
        </p:nvSpPr>
        <p:spPr>
          <a:xfrm>
            <a:off x="0" y="212550"/>
            <a:ext cx="4674140" cy="375424"/>
          </a:xfrm>
          <a:prstGeom prst="rect">
            <a:avLst/>
          </a:prstGeom>
          <a:noFill/>
        </p:spPr>
        <p:txBody>
          <a:bodyPr wrap="square">
            <a:spAutoFit/>
          </a:bodyPr>
          <a:lstStyle/>
          <a:p>
            <a:pPr algn="just">
              <a:lnSpc>
                <a:spcPct val="107000"/>
              </a:lnSpc>
              <a:spcAft>
                <a:spcPts val="600"/>
              </a:spcAft>
              <a:tabLst>
                <a:tab pos="1733550" algn="l"/>
              </a:tabLst>
            </a:pPr>
            <a:r>
              <a:rPr lang="fr-FR" dirty="0">
                <a:solidFill>
                  <a:srgbClr val="D99449"/>
                </a:solidFill>
                <a:latin typeface="Arial Narrow" panose="020B0606020202030204" pitchFamily="34" charset="0"/>
                <a:sym typeface="Wingdings 3" panose="05040102010807070707" pitchFamily="18" charset="2"/>
              </a:rPr>
              <a:t></a:t>
            </a:r>
            <a:r>
              <a:rPr lang="fr-FR" u="sng" dirty="0">
                <a:solidFill>
                  <a:srgbClr val="D99449"/>
                </a:solidFill>
                <a:latin typeface="Arial Narrow" panose="020B0606020202030204" pitchFamily="34" charset="0"/>
                <a:sym typeface="Wingdings 3" panose="05040102010807070707" pitchFamily="18" charset="2"/>
              </a:rPr>
              <a:t> </a:t>
            </a:r>
            <a:r>
              <a:rPr lang="fr-FR" sz="1800" b="1" u="sng" dirty="0">
                <a:solidFill>
                  <a:srgbClr val="D99449"/>
                </a:solidFill>
                <a:latin typeface="Arial Black" panose="020B0A04020102020204" pitchFamily="34" charset="0"/>
                <a:sym typeface="Wingdings 3" panose="05040102010807070707" pitchFamily="18" charset="2"/>
              </a:rPr>
              <a:t>ELEMENTS DE CADRAGE :</a:t>
            </a:r>
          </a:p>
        </p:txBody>
      </p:sp>
    </p:spTree>
    <p:extLst>
      <p:ext uri="{BB962C8B-B14F-4D97-AF65-F5344CB8AC3E}">
        <p14:creationId xmlns:p14="http://schemas.microsoft.com/office/powerpoint/2010/main" val="52764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D580-1504-B3B7-8317-DFA1C65B605B}"/>
            </a:ext>
          </a:extLst>
        </p:cNvPr>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939610E6-2DA1-F60E-DD36-4D16AAFDD410}"/>
              </a:ext>
            </a:extLst>
          </p:cNvPr>
          <p:cNvGraphicFramePr>
            <a:graphicFrameLocks/>
          </p:cNvGraphicFramePr>
          <p:nvPr>
            <p:extLst>
              <p:ext uri="{D42A27DB-BD31-4B8C-83A1-F6EECF244321}">
                <p14:modId xmlns:p14="http://schemas.microsoft.com/office/powerpoint/2010/main" val="1827335848"/>
              </p:ext>
            </p:extLst>
          </p:nvPr>
        </p:nvGraphicFramePr>
        <p:xfrm>
          <a:off x="306412" y="2593652"/>
          <a:ext cx="4618146" cy="251881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5FBDF26F-38CE-3E5C-3B04-32AC167F0E33}"/>
              </a:ext>
            </a:extLst>
          </p:cNvPr>
          <p:cNvSpPr txBox="1"/>
          <p:nvPr/>
        </p:nvSpPr>
        <p:spPr>
          <a:xfrm>
            <a:off x="125506" y="541345"/>
            <a:ext cx="9150574" cy="1923604"/>
          </a:xfrm>
          <a:prstGeom prst="rect">
            <a:avLst/>
          </a:prstGeom>
          <a:noFill/>
        </p:spPr>
        <p:txBody>
          <a:bodyPr wrap="square" rtlCol="0">
            <a:spAutoFit/>
          </a:bodyPr>
          <a:lstStyle/>
          <a:p>
            <a:pPr>
              <a:tabLst>
                <a:tab pos="174625" algn="l"/>
                <a:tab pos="4211638" algn="l"/>
                <a:tab pos="4845050" algn="l"/>
              </a:tabLst>
            </a:pPr>
            <a:r>
              <a:rPr lang="fr-FR" sz="1700" u="sng" dirty="0">
                <a:solidFill>
                  <a:srgbClr val="0070C0"/>
                </a:solidFill>
                <a:latin typeface="Arial Narrow" panose="020B0606020202030204" pitchFamily="34" charset="0"/>
              </a:rPr>
              <a:t>Un territoire marqué par la perte d’habitant depuis 2010 </a:t>
            </a:r>
            <a:r>
              <a:rPr lang="fr-FR" sz="1700" dirty="0">
                <a:latin typeface="Arial Narrow" panose="020B0606020202030204" pitchFamily="34" charset="0"/>
              </a:rPr>
              <a:t>:</a:t>
            </a:r>
          </a:p>
          <a:p>
            <a:pPr marL="174625" indent="-174625"/>
            <a:r>
              <a:rPr lang="fr-FR" sz="1700" dirty="0">
                <a:latin typeface="Arial Narrow" panose="020B0606020202030204" pitchFamily="34" charset="0"/>
              </a:rPr>
              <a:t>&gt; Un taux de croissance annuel moyen de la population municipale de et </a:t>
            </a:r>
            <a:r>
              <a:rPr lang="fr-FR" sz="1700" b="1" dirty="0">
                <a:latin typeface="Arial Narrow" panose="020B0606020202030204" pitchFamily="34" charset="0"/>
              </a:rPr>
              <a:t>– 0,32 % entre 2010 et 2021 </a:t>
            </a:r>
            <a:r>
              <a:rPr lang="fr-FR" sz="1700" dirty="0">
                <a:latin typeface="Arial Narrow" panose="020B0606020202030204" pitchFamily="34" charset="0"/>
              </a:rPr>
              <a:t>(</a:t>
            </a:r>
            <a:r>
              <a:rPr lang="fr-FR" sz="1700" b="1" dirty="0">
                <a:latin typeface="Arial Narrow" panose="020B0606020202030204" pitchFamily="34" charset="0"/>
              </a:rPr>
              <a:t>+0,016 % entre 1999 et 2021 - </a:t>
            </a:r>
            <a:r>
              <a:rPr lang="fr-FR" sz="1700" i="1" dirty="0">
                <a:latin typeface="Arial Narrow" panose="020B0606020202030204" pitchFamily="34" charset="0"/>
              </a:rPr>
              <a:t>RGP 2021 INSEE</a:t>
            </a:r>
            <a:r>
              <a:rPr lang="fr-FR" sz="1700" b="1" dirty="0">
                <a:latin typeface="Arial Narrow" panose="020B0606020202030204" pitchFamily="34" charset="0"/>
              </a:rPr>
              <a:t>).</a:t>
            </a:r>
          </a:p>
          <a:p>
            <a:pPr marL="174625" indent="-174625"/>
            <a:r>
              <a:rPr lang="fr-FR" sz="1700" dirty="0">
                <a:latin typeface="Arial Narrow" panose="020B0606020202030204" pitchFamily="34" charset="0"/>
              </a:rPr>
              <a:t>&gt; Population totale : 76 605 habitants en 2015 et 74 208 habitants en 2024</a:t>
            </a:r>
            <a:r>
              <a:rPr lang="fr-FR" sz="1700" b="1" dirty="0">
                <a:latin typeface="Arial Narrow" panose="020B0606020202030204" pitchFamily="34" charset="0"/>
              </a:rPr>
              <a:t> = - 2 397 habitants </a:t>
            </a:r>
            <a:r>
              <a:rPr lang="fr-FR" sz="1700" b="1" i="1" dirty="0">
                <a:latin typeface="Arial Narrow" panose="020B0606020202030204" pitchFamily="34" charset="0"/>
              </a:rPr>
              <a:t> (INSEE).</a:t>
            </a:r>
          </a:p>
          <a:p>
            <a:r>
              <a:rPr lang="fr-FR" sz="1700" dirty="0">
                <a:latin typeface="Arial Narrow" panose="020B0606020202030204" pitchFamily="34" charset="0"/>
              </a:rPr>
              <a:t>&gt; Une baisse démographique due </a:t>
            </a:r>
            <a:r>
              <a:rPr lang="fr-FR" sz="1700" b="1" dirty="0">
                <a:latin typeface="Arial Narrow" panose="020B0606020202030204" pitchFamily="34" charset="0"/>
              </a:rPr>
              <a:t>à un solde naturel devenu négatif qui compense de moins en moins le déficit du solde migratoire.</a:t>
            </a:r>
          </a:p>
          <a:p>
            <a:endParaRPr lang="fr-FR" sz="1700" dirty="0">
              <a:latin typeface="Arial Narrow" panose="020B0606020202030204" pitchFamily="34" charset="0"/>
            </a:endParaRPr>
          </a:p>
        </p:txBody>
      </p:sp>
      <p:sp>
        <p:nvSpPr>
          <p:cNvPr id="10" name="ZoneTexte 9">
            <a:extLst>
              <a:ext uri="{FF2B5EF4-FFF2-40B4-BE49-F238E27FC236}">
                <a16:creationId xmlns:a16="http://schemas.microsoft.com/office/drawing/2014/main" id="{58CB3D3B-C06E-C6B7-9402-C357E5C1DB75}"/>
              </a:ext>
            </a:extLst>
          </p:cNvPr>
          <p:cNvSpPr txBox="1"/>
          <p:nvPr/>
        </p:nvSpPr>
        <p:spPr>
          <a:xfrm>
            <a:off x="125506" y="119359"/>
            <a:ext cx="5059680" cy="369332"/>
          </a:xfrm>
          <a:prstGeom prst="rect">
            <a:avLst/>
          </a:prstGeom>
          <a:noFill/>
        </p:spPr>
        <p:txBody>
          <a:bodyPr wrap="square">
            <a:spAutoFit/>
          </a:bodyPr>
          <a:lstStyle/>
          <a:p>
            <a:pPr marL="285750" indent="-285750">
              <a:buFont typeface="Wingdings" panose="05000000000000000000" pitchFamily="2" charset="2"/>
              <a:buChar char="v"/>
            </a:pPr>
            <a:r>
              <a:rPr lang="fr-FR" b="1" u="dbl" dirty="0">
                <a:latin typeface="Arial Narrow" panose="020B0606020202030204" pitchFamily="34" charset="0"/>
              </a:rPr>
              <a:t>Dynamiques à prendre en compte :</a:t>
            </a:r>
            <a:endParaRPr lang="fr-FR" sz="1800" b="1" u="dbl" dirty="0">
              <a:latin typeface="Arial Narrow" panose="020B0606020202030204" pitchFamily="34" charset="0"/>
            </a:endParaRPr>
          </a:p>
        </p:txBody>
      </p:sp>
      <p:graphicFrame>
        <p:nvGraphicFramePr>
          <p:cNvPr id="2" name="Tableau 1">
            <a:extLst>
              <a:ext uri="{FF2B5EF4-FFF2-40B4-BE49-F238E27FC236}">
                <a16:creationId xmlns:a16="http://schemas.microsoft.com/office/drawing/2014/main" id="{A94A93ED-C896-6AEF-46B2-20D2259871AC}"/>
              </a:ext>
            </a:extLst>
          </p:cNvPr>
          <p:cNvGraphicFramePr>
            <a:graphicFrameLocks noGrp="1"/>
          </p:cNvGraphicFramePr>
          <p:nvPr>
            <p:extLst>
              <p:ext uri="{D42A27DB-BD31-4B8C-83A1-F6EECF244321}">
                <p14:modId xmlns:p14="http://schemas.microsoft.com/office/powerpoint/2010/main" val="1808542475"/>
              </p:ext>
            </p:extLst>
          </p:nvPr>
        </p:nvGraphicFramePr>
        <p:xfrm>
          <a:off x="161365" y="5978835"/>
          <a:ext cx="8821270" cy="822960"/>
        </p:xfrm>
        <a:graphic>
          <a:graphicData uri="http://schemas.openxmlformats.org/drawingml/2006/table">
            <a:tbl>
              <a:tblPr firstRow="1" bandRow="1">
                <a:tableStyleId>{0660B408-B3CF-4A94-85FC-2B1E0A45F4A2}</a:tableStyleId>
              </a:tblPr>
              <a:tblGrid>
                <a:gridCol w="2814918">
                  <a:extLst>
                    <a:ext uri="{9D8B030D-6E8A-4147-A177-3AD203B41FA5}">
                      <a16:colId xmlns:a16="http://schemas.microsoft.com/office/drawing/2014/main" val="4183277342"/>
                    </a:ext>
                  </a:extLst>
                </a:gridCol>
                <a:gridCol w="2653552">
                  <a:extLst>
                    <a:ext uri="{9D8B030D-6E8A-4147-A177-3AD203B41FA5}">
                      <a16:colId xmlns:a16="http://schemas.microsoft.com/office/drawing/2014/main" val="2256038338"/>
                    </a:ext>
                  </a:extLst>
                </a:gridCol>
                <a:gridCol w="3352800">
                  <a:extLst>
                    <a:ext uri="{9D8B030D-6E8A-4147-A177-3AD203B41FA5}">
                      <a16:colId xmlns:a16="http://schemas.microsoft.com/office/drawing/2014/main" val="3216651118"/>
                    </a:ext>
                  </a:extLst>
                </a:gridCol>
              </a:tblGrid>
              <a:tr h="0">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Projet SCoT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Tendance récente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1929576"/>
                  </a:ext>
                </a:extLst>
              </a:tr>
              <a:tr h="370840">
                <a:tc>
                  <a:txBody>
                    <a:bodyPr/>
                    <a:lstStyle/>
                    <a:p>
                      <a:r>
                        <a:rPr lang="fr-FR" sz="1400" b="1" dirty="0"/>
                        <a:t>Croissance démographique </a:t>
                      </a:r>
                    </a:p>
                    <a:p>
                      <a:r>
                        <a:rPr lang="fr-FR" sz="1400" b="1" dirty="0"/>
                        <a:t>(pop. municipale)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solidFill>
                            <a:srgbClr val="0070C0"/>
                          </a:solidFill>
                        </a:rPr>
                        <a:t> +  7 350 habitants en 20 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solidFill>
                            <a:srgbClr val="0070C0"/>
                          </a:solidFill>
                        </a:rPr>
                        <a:t>+ 254 habitants entre 1999 et 2021</a:t>
                      </a:r>
                    </a:p>
                    <a:p>
                      <a:pPr algn="ctr"/>
                      <a:r>
                        <a:rPr lang="fr-FR" sz="1400" dirty="0"/>
                        <a:t> </a:t>
                      </a:r>
                      <a:r>
                        <a:rPr lang="fr-FR" sz="1400" b="1" dirty="0">
                          <a:solidFill>
                            <a:srgbClr val="0070C0"/>
                          </a:solidFill>
                        </a:rPr>
                        <a:t>- 1 753 habitants entre 2010 et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64103"/>
                  </a:ext>
                </a:extLst>
              </a:tr>
            </a:tbl>
          </a:graphicData>
        </a:graphic>
      </p:graphicFrame>
      <p:graphicFrame>
        <p:nvGraphicFramePr>
          <p:cNvPr id="14" name="Tableau 13">
            <a:extLst>
              <a:ext uri="{FF2B5EF4-FFF2-40B4-BE49-F238E27FC236}">
                <a16:creationId xmlns:a16="http://schemas.microsoft.com/office/drawing/2014/main" id="{067507A2-96D8-EF31-F33C-A9FF7914BA47}"/>
              </a:ext>
            </a:extLst>
          </p:cNvPr>
          <p:cNvGraphicFramePr>
            <a:graphicFrameLocks noGrp="1"/>
          </p:cNvGraphicFramePr>
          <p:nvPr>
            <p:extLst>
              <p:ext uri="{D42A27DB-BD31-4B8C-83A1-F6EECF244321}">
                <p14:modId xmlns:p14="http://schemas.microsoft.com/office/powerpoint/2010/main" val="1333372514"/>
              </p:ext>
            </p:extLst>
          </p:nvPr>
        </p:nvGraphicFramePr>
        <p:xfrm>
          <a:off x="5105463" y="1971040"/>
          <a:ext cx="3676725" cy="3764036"/>
        </p:xfrm>
        <a:graphic>
          <a:graphicData uri="http://schemas.openxmlformats.org/drawingml/2006/table">
            <a:tbl>
              <a:tblPr>
                <a:tableStyleId>{5C22544A-7EE6-4342-B048-85BDC9FD1C3A}</a:tableStyleId>
              </a:tblPr>
              <a:tblGrid>
                <a:gridCol w="407933">
                  <a:extLst>
                    <a:ext uri="{9D8B030D-6E8A-4147-A177-3AD203B41FA5}">
                      <a16:colId xmlns:a16="http://schemas.microsoft.com/office/drawing/2014/main" val="2470930851"/>
                    </a:ext>
                  </a:extLst>
                </a:gridCol>
                <a:gridCol w="876572">
                  <a:extLst>
                    <a:ext uri="{9D8B030D-6E8A-4147-A177-3AD203B41FA5}">
                      <a16:colId xmlns:a16="http://schemas.microsoft.com/office/drawing/2014/main" val="3608674745"/>
                    </a:ext>
                  </a:extLst>
                </a:gridCol>
                <a:gridCol w="1162858">
                  <a:extLst>
                    <a:ext uri="{9D8B030D-6E8A-4147-A177-3AD203B41FA5}">
                      <a16:colId xmlns:a16="http://schemas.microsoft.com/office/drawing/2014/main" val="3788676220"/>
                    </a:ext>
                  </a:extLst>
                </a:gridCol>
                <a:gridCol w="1229362">
                  <a:extLst>
                    <a:ext uri="{9D8B030D-6E8A-4147-A177-3AD203B41FA5}">
                      <a16:colId xmlns:a16="http://schemas.microsoft.com/office/drawing/2014/main" val="2810959562"/>
                    </a:ext>
                  </a:extLst>
                </a:gridCol>
              </a:tblGrid>
              <a:tr h="1165202">
                <a:tc>
                  <a:txBody>
                    <a:bodyPr/>
                    <a:lstStyle/>
                    <a:p>
                      <a:pPr algn="l" fontAlgn="b"/>
                      <a:endParaRPr lang="fr-FR" sz="1200" b="0" i="0" u="none" strike="noStrike" dirty="0">
                        <a:effectLst/>
                        <a:latin typeface="Calibri" panose="020F0502020204030204" pitchFamily="34" charset="0"/>
                      </a:endParaRPr>
                    </a:p>
                  </a:txBody>
                  <a:tcPr marL="5502" marR="5502" marT="5502" marB="0" anchor="b"/>
                </a:tc>
                <a:tc>
                  <a:txBody>
                    <a:bodyPr/>
                    <a:lstStyle/>
                    <a:p>
                      <a:pPr algn="ctr" fontAlgn="b"/>
                      <a:r>
                        <a:rPr lang="fr-FR" sz="1200" b="1" u="none" strike="noStrike" dirty="0" err="1">
                          <a:effectLst/>
                        </a:rPr>
                        <a:t>Évol</a:t>
                      </a:r>
                      <a:r>
                        <a:rPr lang="fr-FR" sz="1200" b="1" u="none" strike="noStrike" dirty="0">
                          <a:effectLst/>
                        </a:rPr>
                        <a:t>. annuelle </a:t>
                      </a:r>
                      <a:r>
                        <a:rPr lang="fr-FR" sz="1200" b="1" u="none" strike="noStrike" dirty="0" err="1">
                          <a:effectLst/>
                        </a:rPr>
                        <a:t>moy</a:t>
                      </a:r>
                      <a:r>
                        <a:rPr lang="fr-FR" sz="1200" b="1" u="none" strike="noStrike" dirty="0">
                          <a:effectLst/>
                        </a:rPr>
                        <a:t>. de la population</a:t>
                      </a:r>
                      <a:endParaRPr lang="fr-FR" sz="1200" b="1" i="0" u="none" strike="noStrike" dirty="0">
                        <a:effectLst/>
                        <a:latin typeface="Calibri" panose="020F0502020204030204" pitchFamily="34" charset="0"/>
                      </a:endParaRPr>
                    </a:p>
                  </a:txBody>
                  <a:tcPr marL="5502" marR="5502" marT="5502" marB="0" anchor="ctr"/>
                </a:tc>
                <a:tc>
                  <a:txBody>
                    <a:bodyPr/>
                    <a:lstStyle/>
                    <a:p>
                      <a:pPr algn="ctr" fontAlgn="b"/>
                      <a:r>
                        <a:rPr lang="fr-FR" sz="1200" b="1" u="none" strike="noStrike" dirty="0" err="1">
                          <a:effectLst/>
                        </a:rPr>
                        <a:t>Évol</a:t>
                      </a:r>
                      <a:r>
                        <a:rPr lang="fr-FR" sz="1200" b="1" u="none" strike="noStrike" dirty="0">
                          <a:effectLst/>
                        </a:rPr>
                        <a:t>. annuelle </a:t>
                      </a:r>
                      <a:r>
                        <a:rPr lang="fr-FR" sz="1200" b="1" u="none" strike="noStrike" dirty="0" err="1">
                          <a:effectLst/>
                        </a:rPr>
                        <a:t>moy</a:t>
                      </a:r>
                      <a:r>
                        <a:rPr lang="fr-FR" sz="1200" b="1" u="none" strike="noStrike" dirty="0">
                          <a:effectLst/>
                        </a:rPr>
                        <a:t>. de la pop. due au solde naturel</a:t>
                      </a:r>
                      <a:endParaRPr lang="fr-FR" sz="1200" b="1" i="0" u="none" strike="noStrike" dirty="0">
                        <a:effectLst/>
                        <a:latin typeface="Calibri" panose="020F0502020204030204" pitchFamily="34" charset="0"/>
                      </a:endParaRPr>
                    </a:p>
                  </a:txBody>
                  <a:tcPr marL="5502" marR="5502" marT="5502" marB="0" anchor="ctr"/>
                </a:tc>
                <a:tc>
                  <a:txBody>
                    <a:bodyPr/>
                    <a:lstStyle/>
                    <a:p>
                      <a:pPr algn="ctr" fontAlgn="b"/>
                      <a:r>
                        <a:rPr lang="fr-FR" sz="1200" b="1" u="none" strike="noStrike" dirty="0" err="1">
                          <a:effectLst/>
                        </a:rPr>
                        <a:t>Évol</a:t>
                      </a:r>
                      <a:r>
                        <a:rPr lang="fr-FR" sz="1200" b="1" u="none" strike="noStrike" dirty="0">
                          <a:effectLst/>
                        </a:rPr>
                        <a:t>. annuelle </a:t>
                      </a:r>
                      <a:r>
                        <a:rPr lang="fr-FR" sz="1200" b="1" u="none" strike="noStrike" dirty="0" err="1">
                          <a:effectLst/>
                        </a:rPr>
                        <a:t>moy</a:t>
                      </a:r>
                      <a:r>
                        <a:rPr lang="fr-FR" sz="1200" b="1" u="none" strike="noStrike" dirty="0">
                          <a:effectLst/>
                        </a:rPr>
                        <a:t>. de la pop. due au solde apparent entrées/sorties</a:t>
                      </a:r>
                      <a:endParaRPr lang="fr-FR" sz="1200" b="1" i="0" u="none" strike="noStrike" dirty="0">
                        <a:effectLst/>
                        <a:latin typeface="Calibri" panose="020F0502020204030204" pitchFamily="34" charset="0"/>
                      </a:endParaRPr>
                    </a:p>
                  </a:txBody>
                  <a:tcPr marL="5502" marR="5502" marT="5502" marB="0" anchor="ctr"/>
                </a:tc>
                <a:extLst>
                  <a:ext uri="{0D108BD9-81ED-4DB2-BD59-A6C34878D82A}">
                    <a16:rowId xmlns:a16="http://schemas.microsoft.com/office/drawing/2014/main" val="867024902"/>
                  </a:ext>
                </a:extLst>
              </a:tr>
              <a:tr h="329865">
                <a:tc>
                  <a:txBody>
                    <a:bodyPr/>
                    <a:lstStyle/>
                    <a:p>
                      <a:pPr algn="l" fontAlgn="b"/>
                      <a:r>
                        <a:rPr lang="fr-FR" sz="1200" u="none" strike="noStrike">
                          <a:effectLst/>
                        </a:rPr>
                        <a:t>1968-1975</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0,6</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0,4</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a:effectLst/>
                        </a:rPr>
                        <a:t>0,2</a:t>
                      </a:r>
                      <a:endParaRPr lang="fr-FR" sz="1200" b="0" i="0" u="none" strike="noStrike">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4372574"/>
                  </a:ext>
                </a:extLst>
              </a:tr>
              <a:tr h="329865">
                <a:tc>
                  <a:txBody>
                    <a:bodyPr/>
                    <a:lstStyle/>
                    <a:p>
                      <a:pPr algn="l" fontAlgn="b"/>
                      <a:r>
                        <a:rPr lang="fr-FR" sz="1200" u="none" strike="noStrike">
                          <a:effectLst/>
                        </a:rPr>
                        <a:t>1975-1982</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0,7</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0,3</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0,4</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7238774"/>
                  </a:ext>
                </a:extLst>
              </a:tr>
              <a:tr h="329865">
                <a:tc>
                  <a:txBody>
                    <a:bodyPr/>
                    <a:lstStyle/>
                    <a:p>
                      <a:pPr algn="l" fontAlgn="b"/>
                      <a:r>
                        <a:rPr lang="fr-FR" sz="1200" u="none" strike="noStrike">
                          <a:effectLst/>
                        </a:rPr>
                        <a:t>1982-1990</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0,1</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0,3</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solidFill>
                            <a:srgbClr val="FF0000"/>
                          </a:solidFill>
                          <a:effectLst/>
                        </a:rPr>
                        <a:t>-0,2</a:t>
                      </a:r>
                      <a:endParaRPr lang="fr-FR" sz="1200" b="0" i="0" u="none" strike="noStrike" dirty="0">
                        <a:solidFill>
                          <a:srgbClr val="FF0000"/>
                        </a:solidFill>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54160"/>
                  </a:ext>
                </a:extLst>
              </a:tr>
              <a:tr h="329865">
                <a:tc>
                  <a:txBody>
                    <a:bodyPr/>
                    <a:lstStyle/>
                    <a:p>
                      <a:pPr algn="l" fontAlgn="b"/>
                      <a:r>
                        <a:rPr lang="fr-FR" sz="1200" u="none" strike="noStrike">
                          <a:effectLst/>
                        </a:rPr>
                        <a:t>1990-1999</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0,1</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solidFill>
                            <a:srgbClr val="FF0000"/>
                          </a:solidFill>
                          <a:effectLst/>
                        </a:rPr>
                        <a:t>-0,1</a:t>
                      </a:r>
                      <a:endParaRPr lang="fr-FR" sz="1200" b="0" i="0" u="none" strike="noStrike" dirty="0">
                        <a:solidFill>
                          <a:srgbClr val="FF0000"/>
                        </a:solidFill>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226927"/>
                  </a:ext>
                </a:extLst>
              </a:tr>
              <a:tr h="329865">
                <a:tc>
                  <a:txBody>
                    <a:bodyPr/>
                    <a:lstStyle/>
                    <a:p>
                      <a:pPr algn="l" fontAlgn="b"/>
                      <a:r>
                        <a:rPr lang="fr-FR" sz="1200" u="none" strike="noStrike">
                          <a:effectLst/>
                        </a:rPr>
                        <a:t>1999-2010</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0,3</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a:effectLst/>
                        </a:rPr>
                        <a:t>0,2</a:t>
                      </a:r>
                      <a:endParaRPr lang="fr-FR" sz="1200" b="0" i="0" u="none" strike="noStrike">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923552"/>
                  </a:ext>
                </a:extLst>
              </a:tr>
              <a:tr h="329865">
                <a:tc>
                  <a:txBody>
                    <a:bodyPr/>
                    <a:lstStyle/>
                    <a:p>
                      <a:pPr algn="l" fontAlgn="b"/>
                      <a:r>
                        <a:rPr lang="fr-FR" sz="1200" u="none" strike="noStrike">
                          <a:effectLst/>
                        </a:rPr>
                        <a:t>2010-2015</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-0,1</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effectLst/>
                        </a:rPr>
                        <a:t>0,2</a:t>
                      </a:r>
                      <a:endParaRPr lang="fr-FR" sz="1200" b="0" i="0" u="none" strike="noStrike" dirty="0">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fr-FR" sz="1200" u="none" strike="noStrike" dirty="0">
                          <a:solidFill>
                            <a:srgbClr val="FF0000"/>
                          </a:solidFill>
                          <a:effectLst/>
                        </a:rPr>
                        <a:t>-0,3</a:t>
                      </a:r>
                      <a:endParaRPr lang="fr-FR" sz="1200" b="0" i="0" u="none" strike="noStrike" dirty="0">
                        <a:solidFill>
                          <a:srgbClr val="FF0000"/>
                        </a:solidFill>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701495"/>
                  </a:ext>
                </a:extLst>
              </a:tr>
              <a:tr h="329865">
                <a:tc>
                  <a:txBody>
                    <a:bodyPr/>
                    <a:lstStyle/>
                    <a:p>
                      <a:pPr algn="l" fontAlgn="b"/>
                      <a:r>
                        <a:rPr lang="fr-FR" sz="1200" u="none" strike="noStrike">
                          <a:effectLst/>
                        </a:rPr>
                        <a:t>2015-2021</a:t>
                      </a:r>
                      <a:endParaRPr lang="fr-FR" sz="1200" b="0" i="0" u="none" strike="noStrike">
                        <a:effectLst/>
                        <a:latin typeface="Calibri" panose="020F0502020204030204" pitchFamily="34" charset="0"/>
                      </a:endParaRPr>
                    </a:p>
                  </a:txBody>
                  <a:tcPr marL="5502" marR="5502" marT="5502" marB="0" anchor="b"/>
                </a:tc>
                <a:tc>
                  <a:txBody>
                    <a:bodyPr/>
                    <a:lstStyle/>
                    <a:p>
                      <a:pPr algn="r" fontAlgn="b"/>
                      <a:r>
                        <a:rPr lang="fr-FR" sz="1200" u="none" strike="noStrike" dirty="0">
                          <a:effectLst/>
                        </a:rPr>
                        <a:t>-0,3</a:t>
                      </a:r>
                      <a:endParaRPr lang="fr-FR" sz="1200" b="0" i="0" u="none" strike="noStrike" dirty="0">
                        <a:effectLst/>
                        <a:latin typeface="Calibri" panose="020F0502020204030204" pitchFamily="34" charset="0"/>
                      </a:endParaRPr>
                    </a:p>
                  </a:txBody>
                  <a:tcPr marL="5502" marR="5502" marT="5502"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r" fontAlgn="b"/>
                      <a:r>
                        <a:rPr lang="fr-FR" sz="1200" u="none" strike="noStrike" dirty="0">
                          <a:solidFill>
                            <a:srgbClr val="FF0000"/>
                          </a:solidFill>
                          <a:effectLst/>
                        </a:rPr>
                        <a:t>-0,1</a:t>
                      </a:r>
                      <a:endParaRPr lang="fr-FR" sz="1200" b="0" i="0" u="none" strike="noStrike" dirty="0">
                        <a:solidFill>
                          <a:srgbClr val="FF0000"/>
                        </a:solidFill>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r" fontAlgn="b"/>
                      <a:r>
                        <a:rPr lang="fr-FR" sz="1200" u="none" strike="noStrike" dirty="0">
                          <a:solidFill>
                            <a:srgbClr val="FF0000"/>
                          </a:solidFill>
                          <a:effectLst/>
                        </a:rPr>
                        <a:t>-0,2</a:t>
                      </a:r>
                      <a:endParaRPr lang="fr-FR" sz="1200" b="0" i="0" u="none" strike="noStrike" dirty="0">
                        <a:solidFill>
                          <a:srgbClr val="FF0000"/>
                        </a:solidFill>
                        <a:effectLst/>
                        <a:latin typeface="Calibri" panose="020F0502020204030204" pitchFamily="34" charset="0"/>
                      </a:endParaRPr>
                    </a:p>
                  </a:txBody>
                  <a:tcPr marL="5502" marR="5502" marT="5502" marB="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34470353"/>
                  </a:ext>
                </a:extLst>
              </a:tr>
            </a:tbl>
          </a:graphicData>
        </a:graphic>
      </p:graphicFrame>
    </p:spTree>
    <p:extLst>
      <p:ext uri="{BB962C8B-B14F-4D97-AF65-F5344CB8AC3E}">
        <p14:creationId xmlns:p14="http://schemas.microsoft.com/office/powerpoint/2010/main" val="9554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6FB33D7-2091-89FD-138D-A9F8E72F3E4B}"/>
              </a:ext>
            </a:extLst>
          </p:cNvPr>
          <p:cNvSpPr txBox="1"/>
          <p:nvPr/>
        </p:nvSpPr>
        <p:spPr>
          <a:xfrm>
            <a:off x="243840" y="108190"/>
            <a:ext cx="7467600" cy="353943"/>
          </a:xfrm>
          <a:prstGeom prst="rect">
            <a:avLst/>
          </a:prstGeom>
          <a:noFill/>
        </p:spPr>
        <p:txBody>
          <a:bodyPr wrap="square">
            <a:spAutoFit/>
          </a:bodyPr>
          <a:lstStyle/>
          <a:p>
            <a:pPr>
              <a:tabLst>
                <a:tab pos="174625" algn="l"/>
                <a:tab pos="4211638" algn="l"/>
                <a:tab pos="4845050" algn="l"/>
              </a:tabLst>
            </a:pPr>
            <a:r>
              <a:rPr lang="fr-FR" sz="1700" u="sng" dirty="0">
                <a:solidFill>
                  <a:srgbClr val="0070C0"/>
                </a:solidFill>
                <a:latin typeface="Arial Narrow" panose="020B0606020202030204" pitchFamily="34" charset="0"/>
              </a:rPr>
              <a:t>Un territoire marqué par le desserrement des ménages et le vieillissement de la population </a:t>
            </a:r>
            <a:r>
              <a:rPr lang="fr-FR" sz="1700" dirty="0">
                <a:latin typeface="Arial Narrow" panose="020B0606020202030204" pitchFamily="34" charset="0"/>
              </a:rPr>
              <a:t>:</a:t>
            </a:r>
          </a:p>
        </p:txBody>
      </p:sp>
      <p:graphicFrame>
        <p:nvGraphicFramePr>
          <p:cNvPr id="6" name="Tableau 5">
            <a:extLst>
              <a:ext uri="{FF2B5EF4-FFF2-40B4-BE49-F238E27FC236}">
                <a16:creationId xmlns:a16="http://schemas.microsoft.com/office/drawing/2014/main" id="{E673CEC0-7471-CD96-7F7D-0E6228C022F7}"/>
              </a:ext>
            </a:extLst>
          </p:cNvPr>
          <p:cNvGraphicFramePr>
            <a:graphicFrameLocks noGrp="1"/>
          </p:cNvGraphicFramePr>
          <p:nvPr>
            <p:extLst>
              <p:ext uri="{D42A27DB-BD31-4B8C-83A1-F6EECF244321}">
                <p14:modId xmlns:p14="http://schemas.microsoft.com/office/powerpoint/2010/main" val="3651902019"/>
              </p:ext>
            </p:extLst>
          </p:nvPr>
        </p:nvGraphicFramePr>
        <p:xfrm>
          <a:off x="243839" y="4206030"/>
          <a:ext cx="8821270" cy="675640"/>
        </p:xfrm>
        <a:graphic>
          <a:graphicData uri="http://schemas.openxmlformats.org/drawingml/2006/table">
            <a:tbl>
              <a:tblPr firstRow="1" bandRow="1">
                <a:tableStyleId>{0660B408-B3CF-4A94-85FC-2B1E0A45F4A2}</a:tableStyleId>
              </a:tblPr>
              <a:tblGrid>
                <a:gridCol w="2814918">
                  <a:extLst>
                    <a:ext uri="{9D8B030D-6E8A-4147-A177-3AD203B41FA5}">
                      <a16:colId xmlns:a16="http://schemas.microsoft.com/office/drawing/2014/main" val="4183277342"/>
                    </a:ext>
                  </a:extLst>
                </a:gridCol>
                <a:gridCol w="2653552">
                  <a:extLst>
                    <a:ext uri="{9D8B030D-6E8A-4147-A177-3AD203B41FA5}">
                      <a16:colId xmlns:a16="http://schemas.microsoft.com/office/drawing/2014/main" val="2256038338"/>
                    </a:ext>
                  </a:extLst>
                </a:gridCol>
                <a:gridCol w="3352800">
                  <a:extLst>
                    <a:ext uri="{9D8B030D-6E8A-4147-A177-3AD203B41FA5}">
                      <a16:colId xmlns:a16="http://schemas.microsoft.com/office/drawing/2014/main" val="3216651118"/>
                    </a:ext>
                  </a:extLst>
                </a:gridCol>
              </a:tblGrid>
              <a:tr h="0">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Projet SCoT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Tendance récente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1929576"/>
                  </a:ext>
                </a:extLst>
              </a:tr>
              <a:tr h="370840">
                <a:tc>
                  <a:txBody>
                    <a:bodyPr/>
                    <a:lstStyle/>
                    <a:p>
                      <a:r>
                        <a:rPr lang="fr-FR" sz="1400" b="1" dirty="0"/>
                        <a:t>Taille moyenne des ménages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2,04 pers. par ménage  en 2034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2,1 pers. par ménage  en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734553"/>
                  </a:ext>
                </a:extLst>
              </a:tr>
            </a:tbl>
          </a:graphicData>
        </a:graphic>
      </p:graphicFrame>
      <p:grpSp>
        <p:nvGrpSpPr>
          <p:cNvPr id="13" name="Groupe 12">
            <a:extLst>
              <a:ext uri="{FF2B5EF4-FFF2-40B4-BE49-F238E27FC236}">
                <a16:creationId xmlns:a16="http://schemas.microsoft.com/office/drawing/2014/main" id="{51D9564E-E210-E521-C06A-3354974F2C6F}"/>
              </a:ext>
            </a:extLst>
          </p:cNvPr>
          <p:cNvGrpSpPr/>
          <p:nvPr/>
        </p:nvGrpSpPr>
        <p:grpSpPr>
          <a:xfrm>
            <a:off x="2022867" y="1877483"/>
            <a:ext cx="5121048" cy="2117033"/>
            <a:chOff x="3952240" y="3399847"/>
            <a:chExt cx="5121048" cy="2117033"/>
          </a:xfrm>
        </p:grpSpPr>
        <p:pic>
          <p:nvPicPr>
            <p:cNvPr id="7" name="Image 6">
              <a:extLst>
                <a:ext uri="{FF2B5EF4-FFF2-40B4-BE49-F238E27FC236}">
                  <a16:creationId xmlns:a16="http://schemas.microsoft.com/office/drawing/2014/main" id="{642756A8-313A-DC54-0AA9-C57D20B22FD6}"/>
                </a:ext>
              </a:extLst>
            </p:cNvPr>
            <p:cNvPicPr>
              <a:picLocks noChangeAspect="1"/>
            </p:cNvPicPr>
            <p:nvPr/>
          </p:nvPicPr>
          <p:blipFill>
            <a:blip r:embed="rId3"/>
            <a:srcRect t="15863" b="15984"/>
            <a:stretch/>
          </p:blipFill>
          <p:spPr>
            <a:xfrm>
              <a:off x="4083036" y="3749041"/>
              <a:ext cx="4863740" cy="1584959"/>
            </a:xfrm>
            <a:prstGeom prst="rect">
              <a:avLst/>
            </a:prstGeom>
          </p:spPr>
        </p:pic>
        <p:sp>
          <p:nvSpPr>
            <p:cNvPr id="11" name="ZoneTexte 10">
              <a:extLst>
                <a:ext uri="{FF2B5EF4-FFF2-40B4-BE49-F238E27FC236}">
                  <a16:creationId xmlns:a16="http://schemas.microsoft.com/office/drawing/2014/main" id="{53D0B18D-1B25-886C-C7B5-4E38A2B6A684}"/>
                </a:ext>
              </a:extLst>
            </p:cNvPr>
            <p:cNvSpPr txBox="1"/>
            <p:nvPr/>
          </p:nvSpPr>
          <p:spPr>
            <a:xfrm>
              <a:off x="4634753" y="3443545"/>
              <a:ext cx="4196488" cy="276999"/>
            </a:xfrm>
            <a:prstGeom prst="rect">
              <a:avLst/>
            </a:prstGeom>
            <a:noFill/>
          </p:spPr>
          <p:txBody>
            <a:bodyPr wrap="square" rtlCol="0">
              <a:spAutoFit/>
            </a:bodyPr>
            <a:lstStyle/>
            <a:p>
              <a:r>
                <a:rPr lang="fr-FR" sz="1200" b="1" dirty="0" err="1"/>
                <a:t>Evolution</a:t>
              </a:r>
              <a:r>
                <a:rPr lang="fr-FR" sz="1200" b="1" dirty="0"/>
                <a:t> de la taille des ménages – source INSEE RGP 2021</a:t>
              </a:r>
            </a:p>
          </p:txBody>
        </p:sp>
        <p:sp>
          <p:nvSpPr>
            <p:cNvPr id="12" name="Rectangle 11">
              <a:extLst>
                <a:ext uri="{FF2B5EF4-FFF2-40B4-BE49-F238E27FC236}">
                  <a16:creationId xmlns:a16="http://schemas.microsoft.com/office/drawing/2014/main" id="{204701FE-1C06-9A4A-E3B8-2CB2D6F79348}"/>
                </a:ext>
              </a:extLst>
            </p:cNvPr>
            <p:cNvSpPr/>
            <p:nvPr/>
          </p:nvSpPr>
          <p:spPr>
            <a:xfrm>
              <a:off x="3952240" y="3399847"/>
              <a:ext cx="5121048" cy="2117033"/>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a:extLst>
              <a:ext uri="{FF2B5EF4-FFF2-40B4-BE49-F238E27FC236}">
                <a16:creationId xmlns:a16="http://schemas.microsoft.com/office/drawing/2014/main" id="{45098810-1046-B978-38F7-6A7D0EF8942D}"/>
              </a:ext>
            </a:extLst>
          </p:cNvPr>
          <p:cNvSpPr txBox="1"/>
          <p:nvPr/>
        </p:nvSpPr>
        <p:spPr>
          <a:xfrm>
            <a:off x="243839" y="450503"/>
            <a:ext cx="8900161" cy="1400383"/>
          </a:xfrm>
          <a:prstGeom prst="rect">
            <a:avLst/>
          </a:prstGeom>
          <a:noFill/>
        </p:spPr>
        <p:txBody>
          <a:bodyPr wrap="square">
            <a:spAutoFit/>
          </a:bodyPr>
          <a:lstStyle/>
          <a:p>
            <a:r>
              <a:rPr lang="fr-FR" sz="1700" dirty="0">
                <a:latin typeface="Arial Narrow" panose="020B0606020202030204" pitchFamily="34" charset="0"/>
              </a:rPr>
              <a:t>&gt; Une </a:t>
            </a:r>
            <a:r>
              <a:rPr lang="fr-FR" sz="1700" b="1" dirty="0">
                <a:latin typeface="Arial Narrow" panose="020B0606020202030204" pitchFamily="34" charset="0"/>
              </a:rPr>
              <a:t>baisse continue de la taille des ménages, mais qui se ralentit depuis 2010.</a:t>
            </a:r>
          </a:p>
          <a:p>
            <a:r>
              <a:rPr lang="fr-FR" sz="1700" dirty="0">
                <a:latin typeface="Arial Narrow" panose="020B0606020202030204" pitchFamily="34" charset="0"/>
              </a:rPr>
              <a:t>&gt; </a:t>
            </a:r>
            <a:r>
              <a:rPr lang="fr-FR" sz="1700" b="1" dirty="0">
                <a:latin typeface="Arial Narrow" panose="020B0606020202030204" pitchFamily="34" charset="0"/>
              </a:rPr>
              <a:t>Une diminution des familles monoparentales </a:t>
            </a:r>
            <a:r>
              <a:rPr lang="fr-FR" sz="1700" dirty="0">
                <a:latin typeface="Arial Narrow" panose="020B0606020202030204" pitchFamily="34" charset="0"/>
              </a:rPr>
              <a:t>mais</a:t>
            </a:r>
            <a:r>
              <a:rPr lang="fr-FR" sz="1700" b="1" dirty="0">
                <a:latin typeface="Arial Narrow" panose="020B0606020202030204" pitchFamily="34" charset="0"/>
              </a:rPr>
              <a:t> une augmentation des personnes seules </a:t>
            </a:r>
            <a:r>
              <a:rPr lang="fr-FR" sz="1700" dirty="0">
                <a:latin typeface="Arial Narrow" panose="020B0606020202030204" pitchFamily="34" charset="0"/>
              </a:rPr>
              <a:t>depuis 2015.</a:t>
            </a:r>
          </a:p>
          <a:p>
            <a:r>
              <a:rPr lang="fr-FR" sz="1700" dirty="0">
                <a:latin typeface="Arial Narrow" panose="020B0606020202030204" pitchFamily="34" charset="0"/>
              </a:rPr>
              <a:t>&gt; </a:t>
            </a:r>
            <a:r>
              <a:rPr lang="fr-FR" sz="1700" b="1" dirty="0">
                <a:latin typeface="Arial Narrow" panose="020B0606020202030204" pitchFamily="34" charset="0"/>
              </a:rPr>
              <a:t>Une pyramide des âges dont la base se rétrécit au profit d’une augmentation d’une population en âge de la retraite.</a:t>
            </a:r>
          </a:p>
        </p:txBody>
      </p:sp>
      <p:sp>
        <p:nvSpPr>
          <p:cNvPr id="10" name="ZoneTexte 9">
            <a:extLst>
              <a:ext uri="{FF2B5EF4-FFF2-40B4-BE49-F238E27FC236}">
                <a16:creationId xmlns:a16="http://schemas.microsoft.com/office/drawing/2014/main" id="{808C4E28-E9D1-5B65-0E54-A35C2B744F99}"/>
              </a:ext>
            </a:extLst>
          </p:cNvPr>
          <p:cNvSpPr txBox="1"/>
          <p:nvPr/>
        </p:nvSpPr>
        <p:spPr>
          <a:xfrm>
            <a:off x="78891" y="5304698"/>
            <a:ext cx="8900161" cy="1138773"/>
          </a:xfrm>
          <a:prstGeom prst="rect">
            <a:avLst/>
          </a:prstGeom>
          <a:noFill/>
        </p:spPr>
        <p:txBody>
          <a:bodyPr wrap="square" rtlCol="0">
            <a:spAutoFit/>
          </a:bodyPr>
          <a:lstStyle/>
          <a:p>
            <a:r>
              <a:rPr lang="fr-FR" sz="1700" u="sng" dirty="0">
                <a:solidFill>
                  <a:srgbClr val="0070C0"/>
                </a:solidFill>
                <a:latin typeface="Arial Narrow" panose="020B0606020202030204" pitchFamily="34" charset="0"/>
              </a:rPr>
              <a:t>Des dynamiques </a:t>
            </a:r>
            <a:r>
              <a:rPr lang="fr-FR" sz="1700" u="sng" dirty="0" err="1">
                <a:solidFill>
                  <a:srgbClr val="0070C0"/>
                </a:solidFill>
                <a:latin typeface="Arial Narrow" panose="020B0606020202030204" pitchFamily="34" charset="0"/>
              </a:rPr>
              <a:t>supraterritoriales</a:t>
            </a:r>
            <a:r>
              <a:rPr lang="fr-FR" sz="1700" u="sng" dirty="0">
                <a:solidFill>
                  <a:srgbClr val="0070C0"/>
                </a:solidFill>
                <a:latin typeface="Arial Narrow" panose="020B0606020202030204" pitchFamily="34" charset="0"/>
              </a:rPr>
              <a:t> atones </a:t>
            </a:r>
            <a:r>
              <a:rPr lang="fr-FR" sz="1700" dirty="0">
                <a:solidFill>
                  <a:srgbClr val="0070C0"/>
                </a:solidFill>
                <a:latin typeface="Arial Narrow" panose="020B0606020202030204" pitchFamily="34" charset="0"/>
              </a:rPr>
              <a:t>:</a:t>
            </a:r>
          </a:p>
          <a:p>
            <a:r>
              <a:rPr lang="fr-FR" sz="1700" dirty="0">
                <a:latin typeface="Arial Narrow" panose="020B0606020202030204" pitchFamily="34" charset="0"/>
              </a:rPr>
              <a:t>&gt;Taux de croissance annuel moyen </a:t>
            </a:r>
            <a:r>
              <a:rPr lang="fr-FR" sz="1700" b="1" dirty="0">
                <a:latin typeface="Arial Narrow" panose="020B0606020202030204" pitchFamily="34" charset="0"/>
              </a:rPr>
              <a:t>négatifs</a:t>
            </a:r>
            <a:r>
              <a:rPr lang="fr-FR" sz="1700" dirty="0">
                <a:latin typeface="Arial Narrow" panose="020B0606020202030204" pitchFamily="34" charset="0"/>
              </a:rPr>
              <a:t> entre 2015 et 2021 : Haute-Saône – 0,2 % et RBFC – 0,1% </a:t>
            </a:r>
            <a:r>
              <a:rPr lang="fr-FR" sz="1700" i="1" dirty="0">
                <a:latin typeface="Arial Narrow" panose="020B0606020202030204" pitchFamily="34" charset="0"/>
              </a:rPr>
              <a:t>(RGP INSEE</a:t>
            </a:r>
            <a:r>
              <a:rPr lang="fr-FR" sz="1700" dirty="0">
                <a:latin typeface="Arial Narrow" panose="020B0606020202030204" pitchFamily="34" charset="0"/>
              </a:rPr>
              <a:t>)</a:t>
            </a:r>
          </a:p>
          <a:p>
            <a:r>
              <a:rPr lang="fr-FR" sz="1700" dirty="0">
                <a:latin typeface="Arial Narrow" panose="020B0606020202030204" pitchFamily="34" charset="0"/>
              </a:rPr>
              <a:t>&gt; Projection Haute-Saône à horizon 2070 : </a:t>
            </a:r>
            <a:r>
              <a:rPr lang="fr-FR" sz="1700" b="1" dirty="0">
                <a:latin typeface="Arial Narrow" panose="020B0606020202030204" pitchFamily="34" charset="0"/>
              </a:rPr>
              <a:t>- 0,5% / an.</a:t>
            </a:r>
            <a:endParaRPr lang="fr-FR" sz="1700" b="1" dirty="0"/>
          </a:p>
        </p:txBody>
      </p:sp>
      <p:sp>
        <p:nvSpPr>
          <p:cNvPr id="2" name="ZoneTexte 1">
            <a:extLst>
              <a:ext uri="{FF2B5EF4-FFF2-40B4-BE49-F238E27FC236}">
                <a16:creationId xmlns:a16="http://schemas.microsoft.com/office/drawing/2014/main" id="{A794D504-2A58-022A-69CA-866C192ADA98}"/>
              </a:ext>
            </a:extLst>
          </p:cNvPr>
          <p:cNvSpPr txBox="1"/>
          <p:nvPr/>
        </p:nvSpPr>
        <p:spPr>
          <a:xfrm>
            <a:off x="243839" y="4935366"/>
            <a:ext cx="5335115" cy="276999"/>
          </a:xfrm>
          <a:prstGeom prst="rect">
            <a:avLst/>
          </a:prstGeom>
          <a:noFill/>
        </p:spPr>
        <p:txBody>
          <a:bodyPr wrap="none" rtlCol="0">
            <a:spAutoFit/>
          </a:bodyPr>
          <a:lstStyle/>
          <a:p>
            <a:r>
              <a:rPr lang="fr-FR" sz="1200" i="1" dirty="0"/>
              <a:t>* Calculé à partir de la population municipale – 2,07 selon population des ménages</a:t>
            </a:r>
          </a:p>
        </p:txBody>
      </p:sp>
    </p:spTree>
    <p:extLst>
      <p:ext uri="{BB962C8B-B14F-4D97-AF65-F5344CB8AC3E}">
        <p14:creationId xmlns:p14="http://schemas.microsoft.com/office/powerpoint/2010/main" val="99565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7545B5A-4360-F75C-15B6-78AB3D6B9C27}"/>
              </a:ext>
            </a:extLst>
          </p:cNvPr>
          <p:cNvSpPr txBox="1"/>
          <p:nvPr/>
        </p:nvSpPr>
        <p:spPr>
          <a:xfrm>
            <a:off x="0" y="220525"/>
            <a:ext cx="4809009" cy="646331"/>
          </a:xfrm>
          <a:prstGeom prst="rect">
            <a:avLst/>
          </a:prstGeom>
          <a:noFill/>
        </p:spPr>
        <p:txBody>
          <a:bodyPr wrap="none" rtlCol="0">
            <a:spAutoFit/>
          </a:bodyPr>
          <a:lstStyle/>
          <a:p>
            <a:r>
              <a:rPr lang="fr-FR" dirty="0">
                <a:solidFill>
                  <a:srgbClr val="D99449"/>
                </a:solidFill>
                <a:latin typeface="Arial Narrow" panose="020B0606020202030204" pitchFamily="34" charset="0"/>
                <a:sym typeface="Wingdings 3" panose="05040102010807070707" pitchFamily="18" charset="2"/>
              </a:rPr>
              <a:t></a:t>
            </a:r>
            <a:r>
              <a:rPr lang="fr-FR" u="sng" dirty="0">
                <a:solidFill>
                  <a:srgbClr val="D99449"/>
                </a:solidFill>
                <a:latin typeface="Arial Narrow" panose="020B0606020202030204" pitchFamily="34" charset="0"/>
                <a:sym typeface="Wingdings 3" panose="05040102010807070707" pitchFamily="18" charset="2"/>
              </a:rPr>
              <a:t> </a:t>
            </a:r>
            <a:r>
              <a:rPr lang="fr-FR" u="sng" dirty="0">
                <a:solidFill>
                  <a:srgbClr val="D99449"/>
                </a:solidFill>
                <a:latin typeface="Arial Black" panose="020B0A04020102020204" pitchFamily="34" charset="0"/>
                <a:sym typeface="Wingdings 3" panose="05040102010807070707" pitchFamily="18" charset="2"/>
              </a:rPr>
              <a:t>QUELLE TENDANCE POUR 2040 ? :</a:t>
            </a:r>
          </a:p>
          <a:p>
            <a:endParaRPr lang="fr-FR" dirty="0"/>
          </a:p>
        </p:txBody>
      </p:sp>
      <p:sp>
        <p:nvSpPr>
          <p:cNvPr id="5" name="ZoneTexte 4">
            <a:extLst>
              <a:ext uri="{FF2B5EF4-FFF2-40B4-BE49-F238E27FC236}">
                <a16:creationId xmlns:a16="http://schemas.microsoft.com/office/drawing/2014/main" id="{50E601BF-1F9F-E96E-D8F5-5D4157605ED7}"/>
              </a:ext>
            </a:extLst>
          </p:cNvPr>
          <p:cNvSpPr txBox="1"/>
          <p:nvPr/>
        </p:nvSpPr>
        <p:spPr>
          <a:xfrm>
            <a:off x="191631" y="634333"/>
            <a:ext cx="6036447" cy="353943"/>
          </a:xfrm>
          <a:prstGeom prst="rect">
            <a:avLst/>
          </a:prstGeom>
          <a:noFill/>
        </p:spPr>
        <p:txBody>
          <a:bodyPr wrap="square">
            <a:spAutoFit/>
          </a:bodyPr>
          <a:lstStyle/>
          <a:p>
            <a:pPr marL="285750" indent="-285750">
              <a:buFont typeface="Wingdings" panose="05000000000000000000" pitchFamily="2" charset="2"/>
              <a:buChar char="q"/>
            </a:pPr>
            <a:r>
              <a:rPr lang="fr-FR" sz="1700" b="1" u="sng" dirty="0">
                <a:latin typeface="Arial Narrow" panose="020B0606020202030204" pitchFamily="34" charset="0"/>
              </a:rPr>
              <a:t>EVOLUTION DE LA TAILLE DES MENAGES :</a:t>
            </a:r>
          </a:p>
        </p:txBody>
      </p:sp>
      <p:sp>
        <p:nvSpPr>
          <p:cNvPr id="8" name="ZoneTexte 7">
            <a:extLst>
              <a:ext uri="{FF2B5EF4-FFF2-40B4-BE49-F238E27FC236}">
                <a16:creationId xmlns:a16="http://schemas.microsoft.com/office/drawing/2014/main" id="{679F590E-19B2-6887-DEFC-562BFB50C1E0}"/>
              </a:ext>
            </a:extLst>
          </p:cNvPr>
          <p:cNvSpPr txBox="1"/>
          <p:nvPr/>
        </p:nvSpPr>
        <p:spPr>
          <a:xfrm>
            <a:off x="237008" y="1007068"/>
            <a:ext cx="8734272" cy="353943"/>
          </a:xfrm>
          <a:prstGeom prst="rect">
            <a:avLst/>
          </a:prstGeom>
          <a:noFill/>
        </p:spPr>
        <p:txBody>
          <a:bodyPr wrap="square">
            <a:spAutoFit/>
          </a:bodyPr>
          <a:lstStyle/>
          <a:p>
            <a:r>
              <a:rPr lang="fr-FR" sz="1700" dirty="0">
                <a:latin typeface="Arial Narrow" panose="020B0606020202030204" pitchFamily="34" charset="0"/>
              </a:rPr>
              <a:t>Hypothèse de </a:t>
            </a:r>
            <a:r>
              <a:rPr lang="fr-FR" sz="1700" b="1" dirty="0">
                <a:latin typeface="Arial Narrow" panose="020B0606020202030204" pitchFamily="34" charset="0"/>
              </a:rPr>
              <a:t>2,02 personnes par ménages à horizon 2040.</a:t>
            </a:r>
          </a:p>
        </p:txBody>
      </p:sp>
      <p:sp>
        <p:nvSpPr>
          <p:cNvPr id="9" name="ZoneTexte 8">
            <a:extLst>
              <a:ext uri="{FF2B5EF4-FFF2-40B4-BE49-F238E27FC236}">
                <a16:creationId xmlns:a16="http://schemas.microsoft.com/office/drawing/2014/main" id="{87EBE177-97F1-4C43-5F7A-AF3BF9875BAF}"/>
              </a:ext>
            </a:extLst>
          </p:cNvPr>
          <p:cNvSpPr txBox="1"/>
          <p:nvPr/>
        </p:nvSpPr>
        <p:spPr>
          <a:xfrm>
            <a:off x="145132" y="3376856"/>
            <a:ext cx="8826148" cy="261610"/>
          </a:xfrm>
          <a:prstGeom prst="rect">
            <a:avLst/>
          </a:prstGeom>
          <a:solidFill>
            <a:schemeClr val="accent1">
              <a:lumMod val="20000"/>
              <a:lumOff val="80000"/>
            </a:schemeClr>
          </a:solidFill>
        </p:spPr>
        <p:txBody>
          <a:bodyPr wrap="square">
            <a:spAutoFit/>
          </a:bodyPr>
          <a:lstStyle/>
          <a:p>
            <a:r>
              <a:rPr lang="fr-FR" sz="1100" b="1" cap="all" dirty="0">
                <a:latin typeface="Arial "/>
              </a:rPr>
              <a:t>SCENARIO 2 –  LE Maintien de la population</a:t>
            </a:r>
          </a:p>
        </p:txBody>
      </p:sp>
      <p:sp>
        <p:nvSpPr>
          <p:cNvPr id="14" name="ZoneTexte 13">
            <a:extLst>
              <a:ext uri="{FF2B5EF4-FFF2-40B4-BE49-F238E27FC236}">
                <a16:creationId xmlns:a16="http://schemas.microsoft.com/office/drawing/2014/main" id="{E6D53280-80AC-770B-B407-EE8B3F89F946}"/>
              </a:ext>
            </a:extLst>
          </p:cNvPr>
          <p:cNvSpPr txBox="1"/>
          <p:nvPr/>
        </p:nvSpPr>
        <p:spPr>
          <a:xfrm>
            <a:off x="191630" y="1477674"/>
            <a:ext cx="6036447" cy="369332"/>
          </a:xfrm>
          <a:prstGeom prst="rect">
            <a:avLst/>
          </a:prstGeom>
          <a:noFill/>
        </p:spPr>
        <p:txBody>
          <a:bodyPr wrap="square">
            <a:spAutoFit/>
          </a:bodyPr>
          <a:lstStyle/>
          <a:p>
            <a:pPr marL="285750" indent="-285750">
              <a:buFont typeface="Wingdings" panose="05000000000000000000" pitchFamily="2" charset="2"/>
              <a:buChar char="q"/>
            </a:pPr>
            <a:r>
              <a:rPr lang="fr-FR" sz="1700" b="1" u="sng" dirty="0">
                <a:latin typeface="Arial Narrow" panose="020B0606020202030204" pitchFamily="34" charset="0"/>
              </a:rPr>
              <a:t>DYNAMIQUE DEMOGRAPHIQUE </a:t>
            </a:r>
            <a:r>
              <a:rPr lang="fr-FR" sz="1800" b="1" u="sng" dirty="0">
                <a:latin typeface="Arial Narrow" panose="020B0606020202030204" pitchFamily="34" charset="0"/>
              </a:rPr>
              <a:t>:</a:t>
            </a:r>
          </a:p>
        </p:txBody>
      </p:sp>
      <p:grpSp>
        <p:nvGrpSpPr>
          <p:cNvPr id="18" name="Groupe 17">
            <a:extLst>
              <a:ext uri="{FF2B5EF4-FFF2-40B4-BE49-F238E27FC236}">
                <a16:creationId xmlns:a16="http://schemas.microsoft.com/office/drawing/2014/main" id="{E4C42297-17B0-ACA1-1B46-4B307E2ED933}"/>
              </a:ext>
            </a:extLst>
          </p:cNvPr>
          <p:cNvGrpSpPr/>
          <p:nvPr/>
        </p:nvGrpSpPr>
        <p:grpSpPr>
          <a:xfrm>
            <a:off x="172720" y="1920099"/>
            <a:ext cx="8818656" cy="1257868"/>
            <a:chOff x="172720" y="1959955"/>
            <a:chExt cx="8818656" cy="1257868"/>
          </a:xfrm>
        </p:grpSpPr>
        <p:sp>
          <p:nvSpPr>
            <p:cNvPr id="4" name="ZoneTexte 3">
              <a:extLst>
                <a:ext uri="{FF2B5EF4-FFF2-40B4-BE49-F238E27FC236}">
                  <a16:creationId xmlns:a16="http://schemas.microsoft.com/office/drawing/2014/main" id="{E56E004E-3575-2544-CD85-CDB6DBD1D07D}"/>
                </a:ext>
              </a:extLst>
            </p:cNvPr>
            <p:cNvSpPr txBox="1"/>
            <p:nvPr/>
          </p:nvSpPr>
          <p:spPr>
            <a:xfrm>
              <a:off x="708066" y="2263716"/>
              <a:ext cx="8283310" cy="954107"/>
            </a:xfrm>
            <a:prstGeom prst="rect">
              <a:avLst/>
            </a:prstGeom>
            <a:noFill/>
          </p:spPr>
          <p:txBody>
            <a:bodyPr wrap="square">
              <a:spAutoFit/>
            </a:bodyPr>
            <a:lstStyle/>
            <a:p>
              <a:pPr algn="just">
                <a:spcAft>
                  <a:spcPts val="600"/>
                </a:spcAft>
              </a:pPr>
              <a:r>
                <a:rPr lang="fr-FR" sz="1700" dirty="0">
                  <a:latin typeface="Arial Narrow" panose="020B0606020202030204" pitchFamily="34" charset="0"/>
                </a:rPr>
                <a:t>Si la tendance démographique observée depuis 2010 se poursuivait, la population du Pays serait de  population </a:t>
              </a:r>
              <a:r>
                <a:rPr lang="fr-FR" sz="1700" b="1" dirty="0">
                  <a:solidFill>
                    <a:srgbClr val="0070C0"/>
                  </a:solidFill>
                  <a:latin typeface="Arial Narrow" panose="020B0606020202030204" pitchFamily="34" charset="0"/>
                </a:rPr>
                <a:t>de 67 995 habitants en 2040, soit une perte de 4 269 habitants depuis 2021</a:t>
              </a:r>
              <a:r>
                <a:rPr lang="fr-FR" sz="1700" dirty="0">
                  <a:latin typeface="Arial Narrow" panose="020B0606020202030204" pitchFamily="34" charset="0"/>
                </a:rPr>
                <a:t>.</a:t>
              </a:r>
            </a:p>
            <a:p>
              <a:pPr algn="just"/>
              <a:r>
                <a:rPr lang="fr-FR" sz="1700" dirty="0">
                  <a:latin typeface="Arial Narrow" panose="020B0606020202030204" pitchFamily="34" charset="0"/>
                </a:rPr>
                <a:t>Le nombre de ménages s’élèverait alors à </a:t>
              </a:r>
              <a:r>
                <a:rPr lang="fr-FR" sz="1700" b="1" dirty="0">
                  <a:solidFill>
                    <a:srgbClr val="0070C0"/>
                  </a:solidFill>
                  <a:latin typeface="Arial Narrow" panose="020B0606020202030204" pitchFamily="34" charset="0"/>
                </a:rPr>
                <a:t>33 660 </a:t>
              </a:r>
              <a:r>
                <a:rPr lang="fr-FR" sz="1700" dirty="0">
                  <a:latin typeface="Arial Narrow" panose="020B0606020202030204" pitchFamily="34" charset="0"/>
                </a:rPr>
                <a:t>(- 595 depuis 2021).</a:t>
              </a:r>
            </a:p>
          </p:txBody>
        </p:sp>
        <p:sp>
          <p:nvSpPr>
            <p:cNvPr id="3" name="ZoneTexte 2">
              <a:extLst>
                <a:ext uri="{FF2B5EF4-FFF2-40B4-BE49-F238E27FC236}">
                  <a16:creationId xmlns:a16="http://schemas.microsoft.com/office/drawing/2014/main" id="{63CBE1BB-D91D-5950-4500-7F504F2CCCA3}"/>
                </a:ext>
              </a:extLst>
            </p:cNvPr>
            <p:cNvSpPr txBox="1"/>
            <p:nvPr/>
          </p:nvSpPr>
          <p:spPr>
            <a:xfrm>
              <a:off x="191632" y="1959955"/>
              <a:ext cx="8779648" cy="261610"/>
            </a:xfrm>
            <a:prstGeom prst="rect">
              <a:avLst/>
            </a:prstGeom>
            <a:solidFill>
              <a:schemeClr val="accent1">
                <a:lumMod val="20000"/>
                <a:lumOff val="80000"/>
              </a:schemeClr>
            </a:solidFill>
          </p:spPr>
          <p:txBody>
            <a:bodyPr wrap="square">
              <a:spAutoFit/>
            </a:bodyPr>
            <a:lstStyle/>
            <a:p>
              <a:r>
                <a:rPr lang="fr-FR" sz="1100" b="1" cap="all" dirty="0">
                  <a:latin typeface="Arial" panose="020B0604020202020204" pitchFamily="34" charset="0"/>
                  <a:cs typeface="Arial" panose="020B0604020202020204" pitchFamily="34" charset="0"/>
                </a:rPr>
                <a:t>SCENARIO 1 (au fil de l’eau) – le scénario de la décroissance</a:t>
              </a:r>
            </a:p>
          </p:txBody>
        </p:sp>
        <p:pic>
          <p:nvPicPr>
            <p:cNvPr id="11" name="Graphique 10" descr="Graphique à barres avec tendance à la baisse avec un remplissage uni">
              <a:extLst>
                <a:ext uri="{FF2B5EF4-FFF2-40B4-BE49-F238E27FC236}">
                  <a16:creationId xmlns:a16="http://schemas.microsoft.com/office/drawing/2014/main" id="{94CEC705-A0BB-B07B-49AD-51F7F926410A}"/>
                </a:ext>
              </a:extLst>
            </p:cNvPr>
            <p:cNvPicPr>
              <a:picLocks noChangeAspect="1"/>
            </p:cNvPicPr>
            <p:nvPr/>
          </p:nvPicPr>
          <p:blipFill>
            <a:blip r:embed="rId2">
              <a:duotone>
                <a:schemeClr val="accent2">
                  <a:shade val="45000"/>
                  <a:satMod val="135000"/>
                </a:schemeClr>
                <a:prstClr val="white"/>
              </a:duotone>
              <a:extLst>
                <a:ext uri="{96DAC541-7B7A-43D3-8B79-37D633B846F1}">
                  <asvg:svgBlip xmlns:asvg="http://schemas.microsoft.com/office/drawing/2016/SVG/main" r:embed="rId3"/>
                </a:ext>
              </a:extLst>
            </a:blip>
            <a:stretch>
              <a:fillRect/>
            </a:stretch>
          </p:blipFill>
          <p:spPr>
            <a:xfrm>
              <a:off x="237008" y="2250950"/>
              <a:ext cx="450961" cy="450961"/>
            </a:xfrm>
            <a:prstGeom prst="rect">
              <a:avLst/>
            </a:prstGeom>
          </p:spPr>
        </p:pic>
        <p:pic>
          <p:nvPicPr>
            <p:cNvPr id="13" name="Graphique 12" descr="Famille avec un garçon avec un remplissage uni">
              <a:extLst>
                <a:ext uri="{FF2B5EF4-FFF2-40B4-BE49-F238E27FC236}">
                  <a16:creationId xmlns:a16="http://schemas.microsoft.com/office/drawing/2014/main" id="{A975BF91-2581-4149-F572-134A901C9612}"/>
                </a:ext>
              </a:extLst>
            </p:cNvPr>
            <p:cNvPicPr>
              <a:picLocks noChangeAspect="1"/>
            </p:cNvPicPr>
            <p:nvPr/>
          </p:nvPicPr>
          <p:blipFill>
            <a:blip r:embed="rId4">
              <a:duotone>
                <a:schemeClr val="accent2">
                  <a:shade val="45000"/>
                  <a:satMod val="135000"/>
                </a:schemeClr>
                <a:prstClr val="white"/>
              </a:duotone>
              <a:extLst>
                <a:ext uri="{96DAC541-7B7A-43D3-8B79-37D633B846F1}">
                  <asvg:svgBlip xmlns:asvg="http://schemas.microsoft.com/office/drawing/2016/SVG/main" r:embed="rId5"/>
                </a:ext>
              </a:extLst>
            </a:blip>
            <a:stretch>
              <a:fillRect/>
            </a:stretch>
          </p:blipFill>
          <p:spPr>
            <a:xfrm>
              <a:off x="237008" y="2690903"/>
              <a:ext cx="515249" cy="515249"/>
            </a:xfrm>
            <a:prstGeom prst="rect">
              <a:avLst/>
            </a:prstGeom>
          </p:spPr>
        </p:pic>
        <p:sp>
          <p:nvSpPr>
            <p:cNvPr id="15" name="Rectangle 14">
              <a:extLst>
                <a:ext uri="{FF2B5EF4-FFF2-40B4-BE49-F238E27FC236}">
                  <a16:creationId xmlns:a16="http://schemas.microsoft.com/office/drawing/2014/main" id="{AE3B7DFE-EC9C-8397-E7C1-4FD93CE3122C}"/>
                </a:ext>
              </a:extLst>
            </p:cNvPr>
            <p:cNvSpPr/>
            <p:nvPr/>
          </p:nvSpPr>
          <p:spPr>
            <a:xfrm>
              <a:off x="172720" y="1959955"/>
              <a:ext cx="8798560" cy="12461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2344091B-EFC3-3ACC-C97A-2D44A41B15F4}"/>
              </a:ext>
            </a:extLst>
          </p:cNvPr>
          <p:cNvSpPr txBox="1"/>
          <p:nvPr/>
        </p:nvSpPr>
        <p:spPr>
          <a:xfrm>
            <a:off x="708066" y="3658562"/>
            <a:ext cx="8235626" cy="3046988"/>
          </a:xfrm>
          <a:prstGeom prst="rect">
            <a:avLst/>
          </a:prstGeom>
          <a:noFill/>
        </p:spPr>
        <p:txBody>
          <a:bodyPr wrap="square">
            <a:spAutoFit/>
          </a:bodyPr>
          <a:lstStyle/>
          <a:p>
            <a:pPr algn="just"/>
            <a:r>
              <a:rPr lang="fr-FR" sz="1700" dirty="0">
                <a:latin typeface="Arial Narrow" panose="020B0606020202030204" pitchFamily="34" charset="0"/>
              </a:rPr>
              <a:t>Pour maintenir la population de 2021 - </a:t>
            </a:r>
            <a:r>
              <a:rPr lang="fr-FR" sz="1700" b="1" dirty="0">
                <a:solidFill>
                  <a:srgbClr val="0070C0"/>
                </a:solidFill>
                <a:latin typeface="Arial Narrow" panose="020B0606020202030204" pitchFamily="34" charset="0"/>
              </a:rPr>
              <a:t>72 264 habitants - en 2040</a:t>
            </a:r>
            <a:r>
              <a:rPr lang="fr-FR" sz="1700" dirty="0">
                <a:latin typeface="Arial Narrow" panose="020B0606020202030204" pitchFamily="34" charset="0"/>
              </a:rPr>
              <a:t>, il est nécessaire d'équilibrer le taux de croissance démographique global (solde naturel + solde migratoire) à 0 % par an sur la période allant de 2021 à 2040.</a:t>
            </a:r>
            <a:r>
              <a:rPr lang="fr-FR" sz="1700" dirty="0">
                <a:latin typeface="Arial Narrow" panose="020B0606020202030204" pitchFamily="34" charset="0"/>
                <a:sym typeface="Wingdings 3" panose="05040102010807070707" pitchFamily="18" charset="2"/>
              </a:rPr>
              <a:t> </a:t>
            </a:r>
          </a:p>
          <a:p>
            <a:pPr lvl="1" indent="-274638"/>
            <a:r>
              <a:rPr lang="fr-FR" sz="1700" i="1" u="sng" dirty="0">
                <a:latin typeface="Arial Narrow" panose="020B0606020202030204" pitchFamily="34" charset="0"/>
              </a:rPr>
              <a:t>Contexte actuel </a:t>
            </a:r>
            <a:r>
              <a:rPr lang="fr-FR" sz="1700" i="1" dirty="0">
                <a:latin typeface="Arial Narrow" panose="020B0606020202030204" pitchFamily="34" charset="0"/>
              </a:rPr>
              <a:t>:Le déficit démographique global actuel est compris entre -0,4 % et -0,3 % par an.</a:t>
            </a:r>
          </a:p>
          <a:p>
            <a:pPr lvl="1" indent="-274638">
              <a:buFont typeface="Arial" panose="020B0604020202020204" pitchFamily="34" charset="0"/>
              <a:buChar char="•"/>
            </a:pPr>
            <a:r>
              <a:rPr lang="fr-FR" sz="1700" i="1" dirty="0">
                <a:latin typeface="Arial Narrow" panose="020B0606020202030204" pitchFamily="34" charset="0"/>
              </a:rPr>
              <a:t>Solde naturel : -0,1 % par an (plus de décès que de naissances).</a:t>
            </a:r>
          </a:p>
          <a:p>
            <a:pPr lvl="1" indent="-274638">
              <a:buFont typeface="Arial" panose="020B0604020202020204" pitchFamily="34" charset="0"/>
              <a:buChar char="•"/>
            </a:pPr>
            <a:r>
              <a:rPr lang="fr-FR" sz="1700" i="1" dirty="0">
                <a:latin typeface="Arial Narrow" panose="020B0606020202030204" pitchFamily="34" charset="0"/>
              </a:rPr>
              <a:t>Solde migratoire : entre -0,3 % et -0,2 % par an (départs &gt; arrivées).</a:t>
            </a:r>
          </a:p>
          <a:p>
            <a:pPr lvl="1" indent="-274638"/>
            <a:r>
              <a:rPr lang="fr-FR" sz="1700" i="1" u="sng" dirty="0">
                <a:latin typeface="Arial Narrow" panose="020B0606020202030204" pitchFamily="34" charset="0"/>
              </a:rPr>
              <a:t>Stabiliser la population – l’hypothèse d’un solde migratoire compensateur </a:t>
            </a:r>
            <a:r>
              <a:rPr lang="fr-FR" sz="1700" i="1" dirty="0">
                <a:latin typeface="Arial Narrow" panose="020B0606020202030204" pitchFamily="34" charset="0"/>
              </a:rPr>
              <a:t>:</a:t>
            </a:r>
          </a:p>
          <a:p>
            <a:pPr lvl="1" indent="-274638" algn="just"/>
            <a:r>
              <a:rPr lang="fr-FR" sz="1700" i="1" dirty="0">
                <a:latin typeface="Arial Narrow" panose="020B0606020202030204" pitchFamily="34" charset="0"/>
              </a:rPr>
              <a:t>Pour compenser le solde naturel négatif de -0,1 % par an : le solde migratoire doit être ajusté</a:t>
            </a:r>
          </a:p>
          <a:p>
            <a:pPr marL="182563" lvl="1" algn="just">
              <a:spcAft>
                <a:spcPts val="600"/>
              </a:spcAft>
            </a:pPr>
            <a:r>
              <a:rPr lang="fr-FR" sz="1700" i="1" dirty="0">
                <a:latin typeface="Arial Narrow" panose="020B0606020202030204" pitchFamily="34" charset="0"/>
              </a:rPr>
              <a:t>progressivement pour atteindre +0,1 % par an, afin de compenser intégralement la perte démographique due au solde naturel.</a:t>
            </a:r>
          </a:p>
          <a:p>
            <a:r>
              <a:rPr lang="fr-FR" sz="1700" dirty="0">
                <a:latin typeface="Arial Narrow" panose="020B0606020202030204" pitchFamily="34" charset="0"/>
              </a:rPr>
              <a:t>Le nombre de ménages s’élèverait alors à </a:t>
            </a:r>
            <a:r>
              <a:rPr lang="fr-FR" sz="1700" b="1" dirty="0">
                <a:solidFill>
                  <a:srgbClr val="0070C0"/>
                </a:solidFill>
                <a:latin typeface="Arial Narrow" panose="020B0606020202030204" pitchFamily="34" charset="0"/>
              </a:rPr>
              <a:t>35 774 </a:t>
            </a:r>
            <a:r>
              <a:rPr lang="fr-FR" sz="1700" dirty="0">
                <a:latin typeface="Arial Narrow" panose="020B0606020202030204" pitchFamily="34" charset="0"/>
              </a:rPr>
              <a:t>(+ 1519 depuis 2021).</a:t>
            </a:r>
            <a:endParaRPr lang="fr-FR" sz="1700" dirty="0"/>
          </a:p>
        </p:txBody>
      </p:sp>
      <p:sp>
        <p:nvSpPr>
          <p:cNvPr id="29" name="Rectangle 28">
            <a:extLst>
              <a:ext uri="{FF2B5EF4-FFF2-40B4-BE49-F238E27FC236}">
                <a16:creationId xmlns:a16="http://schemas.microsoft.com/office/drawing/2014/main" id="{225DA5EE-BC43-5F00-FA57-8ED0946C70FC}"/>
              </a:ext>
            </a:extLst>
          </p:cNvPr>
          <p:cNvSpPr/>
          <p:nvPr/>
        </p:nvSpPr>
        <p:spPr>
          <a:xfrm>
            <a:off x="374751" y="3641043"/>
            <a:ext cx="110854" cy="163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 name="Groupe 39">
            <a:extLst>
              <a:ext uri="{FF2B5EF4-FFF2-40B4-BE49-F238E27FC236}">
                <a16:creationId xmlns:a16="http://schemas.microsoft.com/office/drawing/2014/main" id="{5DEFAF64-DBA8-988F-16F7-A3DDA2581F15}"/>
              </a:ext>
            </a:extLst>
          </p:cNvPr>
          <p:cNvGrpSpPr/>
          <p:nvPr/>
        </p:nvGrpSpPr>
        <p:grpSpPr>
          <a:xfrm>
            <a:off x="203766" y="3662144"/>
            <a:ext cx="645512" cy="635423"/>
            <a:chOff x="203024" y="3946331"/>
            <a:chExt cx="645512" cy="635423"/>
          </a:xfrm>
        </p:grpSpPr>
        <p:grpSp>
          <p:nvGrpSpPr>
            <p:cNvPr id="39" name="Groupe 38">
              <a:extLst>
                <a:ext uri="{FF2B5EF4-FFF2-40B4-BE49-F238E27FC236}">
                  <a16:creationId xmlns:a16="http://schemas.microsoft.com/office/drawing/2014/main" id="{8F75455C-C1E6-30C8-5477-B3DF5985D703}"/>
                </a:ext>
              </a:extLst>
            </p:cNvPr>
            <p:cNvGrpSpPr/>
            <p:nvPr/>
          </p:nvGrpSpPr>
          <p:grpSpPr>
            <a:xfrm>
              <a:off x="232467" y="4053146"/>
              <a:ext cx="426663" cy="528608"/>
              <a:chOff x="232467" y="4053146"/>
              <a:chExt cx="426663" cy="528608"/>
            </a:xfrm>
          </p:grpSpPr>
          <p:pic>
            <p:nvPicPr>
              <p:cNvPr id="20" name="Graphique 19" descr="Graphique à barres avec un remplissage uni">
                <a:extLst>
                  <a:ext uri="{FF2B5EF4-FFF2-40B4-BE49-F238E27FC236}">
                    <a16:creationId xmlns:a16="http://schemas.microsoft.com/office/drawing/2014/main" id="{133FB1F6-7BC0-50CB-605B-3F9D845518C6}"/>
                  </a:ext>
                </a:extLst>
              </p:cNvPr>
              <p:cNvPicPr>
                <a:picLocks noChangeAspect="1"/>
              </p:cNvPicPr>
              <p:nvPr/>
            </p:nvPicPr>
            <p:blipFill>
              <a:blip r:embed="rId6">
                <a:duotone>
                  <a:schemeClr val="accent2">
                    <a:shade val="45000"/>
                    <a:satMod val="135000"/>
                  </a:schemeClr>
                  <a:prstClr val="white"/>
                </a:duotone>
                <a:extLst>
                  <a:ext uri="{96DAC541-7B7A-43D3-8B79-37D633B846F1}">
                    <asvg:svgBlip xmlns:asvg="http://schemas.microsoft.com/office/drawing/2016/SVG/main" r:embed="rId7"/>
                  </a:ext>
                </a:extLst>
              </a:blip>
              <a:srcRect r="26593"/>
              <a:stretch/>
            </p:blipFill>
            <p:spPr>
              <a:xfrm>
                <a:off x="232467" y="4053146"/>
                <a:ext cx="426663" cy="528608"/>
              </a:xfrm>
              <a:prstGeom prst="rect">
                <a:avLst/>
              </a:prstGeom>
            </p:spPr>
          </p:pic>
          <p:sp>
            <p:nvSpPr>
              <p:cNvPr id="32" name="Rectangle 31">
                <a:extLst>
                  <a:ext uri="{FF2B5EF4-FFF2-40B4-BE49-F238E27FC236}">
                    <a16:creationId xmlns:a16="http://schemas.microsoft.com/office/drawing/2014/main" id="{64E821B6-106C-8B8D-F7E9-F650F90FA9B2}"/>
                  </a:ext>
                </a:extLst>
              </p:cNvPr>
              <p:cNvSpPr/>
              <p:nvPr/>
            </p:nvSpPr>
            <p:spPr>
              <a:xfrm>
                <a:off x="438150" y="4095750"/>
                <a:ext cx="175260"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8" name="Image 37">
              <a:extLst>
                <a:ext uri="{FF2B5EF4-FFF2-40B4-BE49-F238E27FC236}">
                  <a16:creationId xmlns:a16="http://schemas.microsoft.com/office/drawing/2014/main" id="{80E13AFF-9DA5-884B-7169-440638BB0E05}"/>
                </a:ext>
              </a:extLst>
            </p:cNvPr>
            <p:cNvPicPr>
              <a:picLocks noChangeAspect="1"/>
            </p:cNvPicPr>
            <p:nvPr/>
          </p:nvPicPr>
          <p:blipFill>
            <a:blip r:embed="rId8">
              <a:duotone>
                <a:schemeClr val="accent2">
                  <a:shade val="45000"/>
                  <a:satMod val="135000"/>
                </a:schemeClr>
                <a:prstClr val="white"/>
              </a:duotone>
            </a:blip>
            <a:stretch>
              <a:fillRect/>
            </a:stretch>
          </p:blipFill>
          <p:spPr>
            <a:xfrm>
              <a:off x="203024" y="3946331"/>
              <a:ext cx="645512" cy="545152"/>
            </a:xfrm>
            <a:prstGeom prst="rect">
              <a:avLst/>
            </a:prstGeom>
          </p:spPr>
        </p:pic>
      </p:grpSp>
      <p:pic>
        <p:nvPicPr>
          <p:cNvPr id="41" name="Graphique 40" descr="Famille avec un garçon avec un remplissage uni">
            <a:extLst>
              <a:ext uri="{FF2B5EF4-FFF2-40B4-BE49-F238E27FC236}">
                <a16:creationId xmlns:a16="http://schemas.microsoft.com/office/drawing/2014/main" id="{404DA751-45FB-FA72-F62A-049602EC54CC}"/>
              </a:ext>
            </a:extLst>
          </p:cNvPr>
          <p:cNvPicPr>
            <a:picLocks noChangeAspect="1"/>
          </p:cNvPicPr>
          <p:nvPr/>
        </p:nvPicPr>
        <p:blipFill>
          <a:blip r:embed="rId4">
            <a:duotone>
              <a:schemeClr val="accent2">
                <a:shade val="45000"/>
                <a:satMod val="135000"/>
              </a:schemeClr>
              <a:prstClr val="white"/>
            </a:duotone>
            <a:extLst>
              <a:ext uri="{96DAC541-7B7A-43D3-8B79-37D633B846F1}">
                <asvg:svgBlip xmlns:asvg="http://schemas.microsoft.com/office/drawing/2016/SVG/main" r:embed="rId5"/>
              </a:ext>
            </a:extLst>
          </a:blip>
          <a:stretch>
            <a:fillRect/>
          </a:stretch>
        </p:blipFill>
        <p:spPr>
          <a:xfrm>
            <a:off x="227980" y="6152706"/>
            <a:ext cx="515249" cy="515249"/>
          </a:xfrm>
          <a:prstGeom prst="rect">
            <a:avLst/>
          </a:prstGeom>
        </p:spPr>
      </p:pic>
      <p:sp>
        <p:nvSpPr>
          <p:cNvPr id="48" name="Rectangle 47">
            <a:extLst>
              <a:ext uri="{FF2B5EF4-FFF2-40B4-BE49-F238E27FC236}">
                <a16:creationId xmlns:a16="http://schemas.microsoft.com/office/drawing/2014/main" id="{3FB09CFB-A004-D3AE-B4FA-E3AA2A6C17AB}"/>
              </a:ext>
            </a:extLst>
          </p:cNvPr>
          <p:cNvSpPr/>
          <p:nvPr/>
        </p:nvSpPr>
        <p:spPr>
          <a:xfrm>
            <a:off x="145132" y="3376828"/>
            <a:ext cx="8826148" cy="3328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79058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FA850E0BA1DA4098EF6CC80984BCCD" ma:contentTypeVersion="15" ma:contentTypeDescription="Crée un document." ma:contentTypeScope="" ma:versionID="ad6df3f633bfb7fcc19401b4b0b92068">
  <xsd:schema xmlns:xsd="http://www.w3.org/2001/XMLSchema" xmlns:xs="http://www.w3.org/2001/XMLSchema" xmlns:p="http://schemas.microsoft.com/office/2006/metadata/properties" xmlns:ns2="e483853d-3683-49d5-9fce-28e38caadca5" xmlns:ns3="3d9da5bc-4154-40c5-8afd-66b4e7d00c9b" targetNamespace="http://schemas.microsoft.com/office/2006/metadata/properties" ma:root="true" ma:fieldsID="5c582474b4cbb1f82a0d9aea760555d5" ns2:_="" ns3:_="">
    <xsd:import namespace="e483853d-3683-49d5-9fce-28e38caadca5"/>
    <xsd:import namespace="3d9da5bc-4154-40c5-8afd-66b4e7d00c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3853d-3683-49d5-9fce-28e38caadc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2a24f39b-a950-4508-9987-cc6c39b41e6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9da5bc-4154-40c5-8afd-66b4e7d00c9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2f72e4c-eda1-4bb0-8567-5344038617a0}" ma:internalName="TaxCatchAll" ma:showField="CatchAllData" ma:web="3d9da5bc-4154-40c5-8afd-66b4e7d00c9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9da5bc-4154-40c5-8afd-66b4e7d00c9b" xsi:nil="true"/>
    <lcf76f155ced4ddcb4097134ff3c332f xmlns="e483853d-3683-49d5-9fce-28e38caadc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5DE966-4333-4826-B867-32065643E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83853d-3683-49d5-9fce-28e38caadca5"/>
    <ds:schemaRef ds:uri="3d9da5bc-4154-40c5-8afd-66b4e7d00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9F1DD-C050-4002-BCD4-8C064F1A02FE}">
  <ds:schemaRefs>
    <ds:schemaRef ds:uri="http://schemas.microsoft.com/sharepoint/v3/contenttype/forms"/>
  </ds:schemaRefs>
</ds:datastoreItem>
</file>

<file path=customXml/itemProps3.xml><?xml version="1.0" encoding="utf-8"?>
<ds:datastoreItem xmlns:ds="http://schemas.openxmlformats.org/officeDocument/2006/customXml" ds:itemID="{C090CD7D-82CD-45FF-A5A4-4BC1B86F8F0A}">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 ds:uri="http://purl.org/dc/dcmitype/"/>
    <ds:schemaRef ds:uri="http://www.w3.org/XML/1998/namespace"/>
    <ds:schemaRef ds:uri="3d9da5bc-4154-40c5-8afd-66b4e7d00c9b"/>
    <ds:schemaRef ds:uri="e483853d-3683-49d5-9fce-28e38caadc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TM03457515[[fn=Vue]]</Template>
  <TotalTime>4218</TotalTime>
  <Words>2243</Words>
  <Application>Microsoft Office PowerPoint</Application>
  <PresentationFormat>Affichage à l'écran (4:3)</PresentationFormat>
  <Paragraphs>248</Paragraphs>
  <Slides>13</Slides>
  <Notes>10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13</vt:i4>
      </vt:variant>
    </vt:vector>
  </HeadingPairs>
  <TitlesOfParts>
    <vt:vector size="28" baseType="lpstr">
      <vt:lpstr>Aharoni</vt:lpstr>
      <vt:lpstr>Arial</vt:lpstr>
      <vt:lpstr>Arial </vt:lpstr>
      <vt:lpstr>Arial Black</vt:lpstr>
      <vt:lpstr>Arial Narrow</vt:lpstr>
      <vt:lpstr>Calibri</vt:lpstr>
      <vt:lpstr>Calibri Light</vt:lpstr>
      <vt:lpstr>Caviar Dreams</vt:lpstr>
      <vt:lpstr>Century Gothic</vt:lpstr>
      <vt:lpstr>Nexa Rust Sans Black</vt:lpstr>
      <vt:lpstr>Symbol</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PVVS PVVS</dc:creator>
  <cp:lastModifiedBy>Violette Beauval</cp:lastModifiedBy>
  <cp:revision>25</cp:revision>
  <cp:lastPrinted>2024-10-18T14:42:51Z</cp:lastPrinted>
  <dcterms:created xsi:type="dcterms:W3CDTF">2023-10-03T11:34:56Z</dcterms:created>
  <dcterms:modified xsi:type="dcterms:W3CDTF">2025-01-14T08:07:12Z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0x01010011FA850E0BA1DA4098EF6CC80984BCCD</vt:lpwstr>
  </property>
  <property fmtid="{D5CDD505-2E9C-101B-9397-08002B2CF9AE}" pid="3" name="Order">
    <vt:r8>1828000</vt:r8>
  </property>
  <property fmtid="{D5CDD505-2E9C-101B-9397-08002B2CF9AE}" pid="4" name="MediaServiceImageTags">
    <vt:lpwstr/>
  </property>
</Properties>
</file>